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8"/>
  </p:notesMasterIdLst>
  <p:sldIdLst>
    <p:sldId id="314" r:id="rId2"/>
    <p:sldId id="315" r:id="rId3"/>
    <p:sldId id="316" r:id="rId4"/>
    <p:sldId id="317" r:id="rId5"/>
    <p:sldId id="336" r:id="rId6"/>
    <p:sldId id="278" r:id="rId7"/>
    <p:sldId id="320" r:id="rId8"/>
    <p:sldId id="323" r:id="rId9"/>
    <p:sldId id="269" r:id="rId10"/>
    <p:sldId id="339" r:id="rId11"/>
    <p:sldId id="340" r:id="rId12"/>
    <p:sldId id="270" r:id="rId13"/>
    <p:sldId id="277" r:id="rId14"/>
    <p:sldId id="261" r:id="rId15"/>
    <p:sldId id="266" r:id="rId16"/>
    <p:sldId id="33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OMMAIRE" id="{DC82A63B-7674-9E42-849F-9535C881DA50}">
          <p14:sldIdLst>
            <p14:sldId id="314"/>
            <p14:sldId id="315"/>
          </p14:sldIdLst>
        </p14:section>
        <p14:section name="01 - LE SUJET" id="{A42547CE-6795-6746-9426-7C9FCC92A0F0}">
          <p14:sldIdLst>
            <p14:sldId id="316"/>
            <p14:sldId id="317"/>
          </p14:sldIdLst>
        </p14:section>
        <p14:section name="02 - GESTION DE PROJET" id="{C1404130-3161-C34D-BE1D-49D5E024C60B}">
          <p14:sldIdLst>
            <p14:sldId id="336"/>
            <p14:sldId id="278"/>
          </p14:sldIdLst>
        </p14:section>
        <p14:section name="03 - NOTRE AVANCEMENT" id="{70004140-D7C0-BD42-8D20-8763C3D634B3}">
          <p14:sldIdLst>
            <p14:sldId id="320"/>
            <p14:sldId id="323"/>
            <p14:sldId id="269"/>
            <p14:sldId id="339"/>
            <p14:sldId id="340"/>
            <p14:sldId id="270"/>
          </p14:sldIdLst>
        </p14:section>
        <p14:section name="04 - LA SUITE DU PROJET" id="{A420177A-DF01-1746-9369-6AD7E809CF90}">
          <p14:sldIdLst>
            <p14:sldId id="277"/>
            <p14:sldId id="261"/>
            <p14:sldId id="266"/>
          </p14:sldIdLst>
        </p14:section>
        <p14:section name="CONCLUSION" id="{7D6B8D03-8B05-3049-992A-46CC0EC9CC45}">
          <p14:sldIdLst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5D7D94"/>
    <a:srgbClr val="E6E6E6"/>
    <a:srgbClr val="E8E8E8"/>
    <a:srgbClr val="EEEEEE"/>
    <a:srgbClr val="000000"/>
    <a:srgbClr val="005686"/>
    <a:srgbClr val="C5BCFA"/>
    <a:srgbClr val="250DB3"/>
    <a:srgbClr val="3F9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26C6B-6094-4514-BCA1-13C16B51E583}" v="67" dt="2022-03-29T07:07:26.624"/>
    <p1510:client id="{7D956475-1CEC-1844-98B1-45AF77DBC2EA}" v="958" dt="2022-03-29T19:56:07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082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542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/>
              <a:t>Max – Insister sur le client : </a:t>
            </a:r>
            <a:r>
              <a:rPr lang="fr-FR" err="1"/>
              <a:t>airbnb</a:t>
            </a:r>
            <a:r>
              <a:rPr lang="fr-FR"/>
              <a:t> ou un client </a:t>
            </a:r>
            <a:r>
              <a:rPr lang="fr-FR" err="1"/>
              <a:t>d’airbnb</a:t>
            </a:r>
            <a:r>
              <a:rPr lang="fr-FR"/>
              <a:t> ?</a:t>
            </a:r>
          </a:p>
          <a:p>
            <a:pPr marL="15875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46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27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Thibaut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9321eab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9321eab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shampooing que des valeurs identiques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salles de bain / prix à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remplacement des </a:t>
            </a:r>
            <a:r>
              <a:rPr lang="fr-FR" err="1"/>
              <a:t>null</a:t>
            </a:r>
            <a:r>
              <a:rPr lang="fr-FR"/>
              <a:t> par 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Thomas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9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4" r:id="rId23"/>
    <p:sldLayoutId id="2147483676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BIG DATA PROJECT </a:t>
            </a:r>
            <a:br>
              <a:rPr lang="en" sz="3600"/>
            </a:br>
            <a:r>
              <a:rPr lang="en" sz="2400" b="0"/>
              <a:t>Soutenance Intermédiaire</a:t>
            </a:r>
            <a:endParaRPr sz="3600" b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2449273" y="3466925"/>
            <a:ext cx="55734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BERGAMIN Maximilien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JAULGEY Thomas  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REYNARD Thibaut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94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>
                <a:solidFill>
                  <a:schemeClr val="hlink"/>
                </a:solidFill>
              </a:rPr>
              <a:t>PREMIÈRE EXPLORATION DE DONNÉES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DDD8EB-F7C2-C145-971B-D51992F9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64" y="1146531"/>
            <a:ext cx="6889871" cy="1425219"/>
          </a:xfrm>
          <a:prstGeom prst="rect">
            <a:avLst/>
          </a:prstGeom>
        </p:spPr>
      </p:pic>
      <p:sp>
        <p:nvSpPr>
          <p:cNvPr id="12" name="Google Shape;413;p46">
            <a:extLst>
              <a:ext uri="{FF2B5EF4-FFF2-40B4-BE49-F238E27FC236}">
                <a16:creationId xmlns:a16="http://schemas.microsoft.com/office/drawing/2014/main" id="{8A3C4775-571F-E443-AC9F-24FE55062925}"/>
              </a:ext>
            </a:extLst>
          </p:cNvPr>
          <p:cNvSpPr/>
          <p:nvPr/>
        </p:nvSpPr>
        <p:spPr>
          <a:xfrm rot="5400000">
            <a:off x="2215075" y="2197672"/>
            <a:ext cx="1703107" cy="3269159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270" wrap="square" lIns="180000" tIns="91425" rIns="91425" bIns="91425" anchor="ctr" anchorCtr="0">
            <a:spAutoFit/>
          </a:bodyPr>
          <a:lstStyle/>
          <a:p>
            <a:pPr lvl="0"/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Peu de chambres partagées</a:t>
            </a:r>
          </a:p>
          <a:p>
            <a:pPr lvl="0"/>
            <a:endParaRPr lang="en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lvl="0"/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Peu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logements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ont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un parking sur place</a:t>
            </a:r>
          </a:p>
          <a:p>
            <a:pPr lvl="0"/>
            <a:endParaRPr lang="en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lvl="0"/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Tous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les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logements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n’ont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pas de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chauffage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ou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détecteur</a:t>
            </a: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</a:t>
            </a:r>
            <a:r>
              <a:rPr lang="en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fumée</a:t>
            </a:r>
            <a:endParaRPr/>
          </a:p>
        </p:txBody>
      </p:sp>
      <p:cxnSp>
        <p:nvCxnSpPr>
          <p:cNvPr id="13" name="Google Shape;414;p46">
            <a:extLst>
              <a:ext uri="{FF2B5EF4-FFF2-40B4-BE49-F238E27FC236}">
                <a16:creationId xmlns:a16="http://schemas.microsoft.com/office/drawing/2014/main" id="{8938E542-2774-B54B-A97D-99DAA940263F}"/>
              </a:ext>
            </a:extLst>
          </p:cNvPr>
          <p:cNvCxnSpPr>
            <a:cxnSpLocks/>
          </p:cNvCxnSpPr>
          <p:nvPr/>
        </p:nvCxnSpPr>
        <p:spPr>
          <a:xfrm flipH="1">
            <a:off x="-109330" y="3575330"/>
            <a:ext cx="1621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1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>
                <a:solidFill>
                  <a:schemeClr val="hlink"/>
                </a:solidFill>
              </a:rPr>
              <a:t>PREMIÈRE EXPLORATION DE DONNÉES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-5400000" flipH="1">
            <a:off x="5527424" y="1257765"/>
            <a:ext cx="1288045" cy="2880842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Peu de données sur les logements de 5 chambres et plus</a:t>
            </a:r>
            <a:endParaRPr lang="en" sz="130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r"/>
            <a:endParaRPr lang="en" sz="130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r"/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Logements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3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chambres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et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moins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peu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adaptés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aux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familles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avec enfants</a:t>
            </a:r>
            <a:endParaRPr lang="fr-FR" sz="120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611868" y="2884764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21E228-74AC-2A4A-981F-94D74718D1DF}"/>
              </a:ext>
            </a:extLst>
          </p:cNvPr>
          <p:cNvGrpSpPr/>
          <p:nvPr/>
        </p:nvGrpSpPr>
        <p:grpSpPr>
          <a:xfrm>
            <a:off x="394043" y="914400"/>
            <a:ext cx="3402706" cy="4147630"/>
            <a:chOff x="2387969" y="1597890"/>
            <a:chExt cx="3011070" cy="354560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CC2988-48F0-8D4D-9BF8-CAA797D1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969" y="1597890"/>
              <a:ext cx="3011070" cy="3545609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E312952-348E-5942-B399-173FD4E2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9138" y="2096655"/>
              <a:ext cx="1187798" cy="302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7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fr-FR"/>
              <a:t>ONFIGURATION</a:t>
            </a:r>
            <a:r>
              <a:rPr lang="en"/>
              <a:t> HADOOP &amp; AWS</a:t>
            </a:r>
            <a:endParaRPr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0E88F46B-F5F1-964A-A389-AB2FAC95B2A9}"/>
              </a:ext>
            </a:extLst>
          </p:cNvPr>
          <p:cNvGrpSpPr/>
          <p:nvPr/>
        </p:nvGrpSpPr>
        <p:grpSpPr>
          <a:xfrm>
            <a:off x="1562250" y="1299050"/>
            <a:ext cx="6019500" cy="2778300"/>
            <a:chOff x="1411274" y="2971357"/>
            <a:chExt cx="6019500" cy="2778300"/>
          </a:xfrm>
        </p:grpSpPr>
        <p:sp>
          <p:nvSpPr>
            <p:cNvPr id="425" name="Google Shape;425;p47"/>
            <p:cNvSpPr/>
            <p:nvPr/>
          </p:nvSpPr>
          <p:spPr>
            <a:xfrm>
              <a:off x="1411274" y="2971357"/>
              <a:ext cx="6019500" cy="2778300"/>
            </a:xfrm>
            <a:prstGeom prst="snip2DiagRect">
              <a:avLst>
                <a:gd name="adj1" fmla="val 1825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F7060321-85AB-1647-B31F-FFFC571E885E}"/>
                </a:ext>
              </a:extLst>
            </p:cNvPr>
            <p:cNvGrpSpPr/>
            <p:nvPr/>
          </p:nvGrpSpPr>
          <p:grpSpPr>
            <a:xfrm>
              <a:off x="1741522" y="3997633"/>
              <a:ext cx="700403" cy="698054"/>
              <a:chOff x="1752750" y="2117042"/>
              <a:chExt cx="700403" cy="69805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18CC89C-2EBE-4C4D-B82E-D7DA2174EF6B}"/>
                  </a:ext>
                </a:extLst>
              </p:cNvPr>
              <p:cNvSpPr/>
              <p:nvPr/>
            </p:nvSpPr>
            <p:spPr>
              <a:xfrm>
                <a:off x="1821773" y="2133531"/>
                <a:ext cx="541774" cy="391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oogle Shape;8205;p74">
                <a:extLst>
                  <a:ext uri="{FF2B5EF4-FFF2-40B4-BE49-F238E27FC236}">
                    <a16:creationId xmlns:a16="http://schemas.microsoft.com/office/drawing/2014/main" id="{FE8121F1-6A56-F54C-AFD1-DE8C673B0E6B}"/>
                  </a:ext>
                </a:extLst>
              </p:cNvPr>
              <p:cNvGrpSpPr/>
              <p:nvPr/>
            </p:nvGrpSpPr>
            <p:grpSpPr>
              <a:xfrm>
                <a:off x="1752750" y="2117042"/>
                <a:ext cx="700403" cy="698054"/>
                <a:chOff x="-5613150" y="3991275"/>
                <a:chExt cx="293208" cy="292225"/>
              </a:xfrm>
              <a:solidFill>
                <a:schemeClr val="bg1"/>
              </a:solidFill>
            </p:grpSpPr>
            <p:sp>
              <p:nvSpPr>
                <p:cNvPr id="12" name="Google Shape;8212;p74">
                  <a:extLst>
                    <a:ext uri="{FF2B5EF4-FFF2-40B4-BE49-F238E27FC236}">
                      <a16:creationId xmlns:a16="http://schemas.microsoft.com/office/drawing/2014/main" id="{F3F98F47-BB2F-8E45-9505-2F1B30696B06}"/>
                    </a:ext>
                  </a:extLst>
                </p:cNvPr>
                <p:cNvSpPr/>
                <p:nvPr/>
              </p:nvSpPr>
              <p:spPr>
                <a:xfrm>
                  <a:off x="-5613150" y="4198400"/>
                  <a:ext cx="292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356" extrusionOk="0">
                      <a:moveTo>
                        <a:pt x="1" y="1"/>
                      </a:moveTo>
                      <a:lnTo>
                        <a:pt x="1" y="347"/>
                      </a:lnTo>
                      <a:lnTo>
                        <a:pt x="32" y="347"/>
                      </a:lnTo>
                      <a:cubicBezTo>
                        <a:pt x="32" y="883"/>
                        <a:pt x="505" y="1356"/>
                        <a:pt x="1072" y="1356"/>
                      </a:cubicBezTo>
                      <a:lnTo>
                        <a:pt x="10681" y="1356"/>
                      </a:lnTo>
                      <a:cubicBezTo>
                        <a:pt x="11216" y="1356"/>
                        <a:pt x="11689" y="883"/>
                        <a:pt x="11689" y="347"/>
                      </a:cubicBezTo>
                      <a:lnTo>
                        <a:pt x="1168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8213;p74">
                  <a:extLst>
                    <a:ext uri="{FF2B5EF4-FFF2-40B4-BE49-F238E27FC236}">
                      <a16:creationId xmlns:a16="http://schemas.microsoft.com/office/drawing/2014/main" id="{129744DA-2109-524E-AFFA-164BFA6B9767}"/>
                    </a:ext>
                  </a:extLst>
                </p:cNvPr>
                <p:cNvSpPr/>
                <p:nvPr/>
              </p:nvSpPr>
              <p:spPr>
                <a:xfrm>
                  <a:off x="-5612167" y="3991275"/>
                  <a:ext cx="29222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7562" extrusionOk="0">
                      <a:moveTo>
                        <a:pt x="7813" y="1386"/>
                      </a:moveTo>
                      <a:cubicBezTo>
                        <a:pt x="7908" y="1386"/>
                        <a:pt x="8034" y="1418"/>
                        <a:pt x="8065" y="1512"/>
                      </a:cubicBezTo>
                      <a:cubicBezTo>
                        <a:pt x="8128" y="1575"/>
                        <a:pt x="9483" y="2867"/>
                        <a:pt x="9515" y="2993"/>
                      </a:cubicBezTo>
                      <a:cubicBezTo>
                        <a:pt x="9578" y="3088"/>
                        <a:pt x="9578" y="3214"/>
                        <a:pt x="9452" y="3340"/>
                      </a:cubicBezTo>
                      <a:lnTo>
                        <a:pt x="6018" y="6774"/>
                      </a:lnTo>
                      <a:cubicBezTo>
                        <a:pt x="5943" y="6848"/>
                        <a:pt x="5862" y="6880"/>
                        <a:pt x="5783" y="6880"/>
                      </a:cubicBezTo>
                      <a:cubicBezTo>
                        <a:pt x="5696" y="6880"/>
                        <a:pt x="5612" y="6840"/>
                        <a:pt x="5545" y="6774"/>
                      </a:cubicBezTo>
                      <a:lnTo>
                        <a:pt x="2111" y="3340"/>
                      </a:lnTo>
                      <a:cubicBezTo>
                        <a:pt x="2001" y="3230"/>
                        <a:pt x="1987" y="2976"/>
                        <a:pt x="2027" y="2976"/>
                      </a:cubicBezTo>
                      <a:cubicBezTo>
                        <a:pt x="2033" y="2976"/>
                        <a:pt x="2040" y="2981"/>
                        <a:pt x="2048" y="2993"/>
                      </a:cubicBezTo>
                      <a:cubicBezTo>
                        <a:pt x="2048" y="2962"/>
                        <a:pt x="2079" y="2930"/>
                        <a:pt x="2111" y="2867"/>
                      </a:cubicBezTo>
                      <a:lnTo>
                        <a:pt x="3497" y="1512"/>
                      </a:lnTo>
                      <a:cubicBezTo>
                        <a:pt x="3560" y="1418"/>
                        <a:pt x="3655" y="1386"/>
                        <a:pt x="3718" y="1386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lnTo>
                        <a:pt x="0" y="7561"/>
                      </a:lnTo>
                      <a:lnTo>
                        <a:pt x="11689" y="7561"/>
                      </a:lnTo>
                      <a:lnTo>
                        <a:pt x="11689" y="1040"/>
                      </a:lnTo>
                      <a:cubicBezTo>
                        <a:pt x="11657" y="473"/>
                        <a:pt x="11184" y="0"/>
                        <a:pt x="106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8214;p74">
                  <a:extLst>
                    <a:ext uri="{FF2B5EF4-FFF2-40B4-BE49-F238E27FC236}">
                      <a16:creationId xmlns:a16="http://schemas.microsoft.com/office/drawing/2014/main" id="{4B38CD6D-FFA8-034F-BD57-CE9B8610B56E}"/>
                    </a:ext>
                  </a:extLst>
                </p:cNvPr>
                <p:cNvSpPr/>
                <p:nvPr/>
              </p:nvSpPr>
              <p:spPr>
                <a:xfrm>
                  <a:off x="-5546975" y="4250400"/>
                  <a:ext cx="160700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1324" extrusionOk="0">
                      <a:moveTo>
                        <a:pt x="1544" y="0"/>
                      </a:moveTo>
                      <a:lnTo>
                        <a:pt x="1386" y="662"/>
                      </a:lnTo>
                      <a:lnTo>
                        <a:pt x="473" y="662"/>
                      </a:lnTo>
                      <a:cubicBezTo>
                        <a:pt x="32" y="662"/>
                        <a:pt x="0" y="1323"/>
                        <a:pt x="473" y="1323"/>
                      </a:cubicBezTo>
                      <a:lnTo>
                        <a:pt x="5955" y="1323"/>
                      </a:lnTo>
                      <a:cubicBezTo>
                        <a:pt x="6427" y="1323"/>
                        <a:pt x="6427" y="662"/>
                        <a:pt x="5986" y="662"/>
                      </a:cubicBezTo>
                      <a:lnTo>
                        <a:pt x="5072" y="662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6603040-FF5D-5948-B71E-BC27FD1634DE}"/>
                  </a:ext>
                </a:extLst>
              </p:cNvPr>
              <p:cNvGrpSpPr/>
              <p:nvPr/>
            </p:nvGrpSpPr>
            <p:grpSpPr>
              <a:xfrm>
                <a:off x="1970925" y="2218249"/>
                <a:ext cx="261708" cy="262363"/>
                <a:chOff x="2714505" y="4539607"/>
                <a:chExt cx="419443" cy="420487"/>
              </a:xfrm>
            </p:grpSpPr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652D6A89-B11B-D042-A29B-702E66E7985B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7BCFEDC4-142A-BE46-A3DC-88447A89BD70}"/>
                    </a:ext>
                  </a:extLst>
                </p:cNvPr>
                <p:cNvGrpSpPr/>
                <p:nvPr/>
              </p:nvGrpSpPr>
              <p:grpSpPr>
                <a:xfrm>
                  <a:off x="2714505" y="4539607"/>
                  <a:ext cx="419443" cy="420487"/>
                  <a:chOff x="2714505" y="4539607"/>
                  <a:chExt cx="419443" cy="420487"/>
                </a:xfrm>
              </p:grpSpPr>
              <p:grpSp>
                <p:nvGrpSpPr>
                  <p:cNvPr id="19" name="Google Shape;8223;p74">
                    <a:extLst>
                      <a:ext uri="{FF2B5EF4-FFF2-40B4-BE49-F238E27FC236}">
                        <a16:creationId xmlns:a16="http://schemas.microsoft.com/office/drawing/2014/main" id="{3A5618D0-2011-6940-974A-33FB4D9A1D9E}"/>
                      </a:ext>
                    </a:extLst>
                  </p:cNvPr>
                  <p:cNvGrpSpPr/>
                  <p:nvPr/>
                </p:nvGrpSpPr>
                <p:grpSpPr>
                  <a:xfrm>
                    <a:off x="2714505" y="4539607"/>
                    <a:ext cx="419443" cy="420487"/>
                    <a:chOff x="-3771675" y="3971775"/>
                    <a:chExt cx="291300" cy="292025"/>
                  </a:xfrm>
                  <a:solidFill>
                    <a:srgbClr val="434343"/>
                  </a:solidFill>
                </p:grpSpPr>
                <p:sp>
                  <p:nvSpPr>
                    <p:cNvPr id="23" name="Google Shape;8224;p74">
                      <a:extLst>
                        <a:ext uri="{FF2B5EF4-FFF2-40B4-BE49-F238E27FC236}">
                          <a16:creationId xmlns:a16="http://schemas.microsoft.com/office/drawing/2014/main" id="{36716458-CB11-1D46-8967-F60183A5C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0100" y="3971775"/>
                      <a:ext cx="218975" cy="66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59" h="2671" extrusionOk="0">
                          <a:moveTo>
                            <a:pt x="4391" y="0"/>
                          </a:moveTo>
                          <a:cubicBezTo>
                            <a:pt x="2410" y="0"/>
                            <a:pt x="426" y="449"/>
                            <a:pt x="0" y="1347"/>
                          </a:cubicBezTo>
                          <a:cubicBezTo>
                            <a:pt x="426" y="2229"/>
                            <a:pt x="2410" y="2670"/>
                            <a:pt x="4391" y="2670"/>
                          </a:cubicBezTo>
                          <a:cubicBezTo>
                            <a:pt x="6372" y="2670"/>
                            <a:pt x="8349" y="2229"/>
                            <a:pt x="8759" y="1347"/>
                          </a:cubicBezTo>
                          <a:cubicBezTo>
                            <a:pt x="8349" y="449"/>
                            <a:pt x="6372" y="0"/>
                            <a:pt x="439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" name="Google Shape;8225;p74">
                      <a:extLst>
                        <a:ext uri="{FF2B5EF4-FFF2-40B4-BE49-F238E27FC236}">
                          <a16:creationId xmlns:a16="http://schemas.microsoft.com/office/drawing/2014/main" id="{1D3C04B2-E59D-C941-B80E-9E20361FE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030650"/>
                      <a:ext cx="222125" cy="78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5" h="3120" extrusionOk="0">
                          <a:moveTo>
                            <a:pt x="0" y="0"/>
                          </a:moveTo>
                          <a:lnTo>
                            <a:pt x="0" y="1418"/>
                          </a:lnTo>
                          <a:cubicBezTo>
                            <a:pt x="0" y="2521"/>
                            <a:pt x="2048" y="3088"/>
                            <a:pt x="4127" y="3119"/>
                          </a:cubicBezTo>
                          <a:cubicBezTo>
                            <a:pt x="4915" y="1891"/>
                            <a:pt x="6301" y="1103"/>
                            <a:pt x="7877" y="1103"/>
                          </a:cubicBezTo>
                          <a:cubicBezTo>
                            <a:pt x="8223" y="1103"/>
                            <a:pt x="8570" y="1135"/>
                            <a:pt x="8885" y="1229"/>
                          </a:cubicBezTo>
                          <a:lnTo>
                            <a:pt x="8885" y="0"/>
                          </a:lnTo>
                          <a:cubicBezTo>
                            <a:pt x="7908" y="788"/>
                            <a:pt x="6112" y="1072"/>
                            <a:pt x="4443" y="1072"/>
                          </a:cubicBezTo>
                          <a:cubicBezTo>
                            <a:pt x="2804" y="1072"/>
                            <a:pt x="977" y="757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" name="Google Shape;8226;p74">
                      <a:extLst>
                        <a:ext uri="{FF2B5EF4-FFF2-40B4-BE49-F238E27FC236}">
                          <a16:creationId xmlns:a16="http://schemas.microsoft.com/office/drawing/2014/main" id="{EF47754A-2D67-2D4C-8186-9103BC939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69425" y="4074750"/>
                      <a:ext cx="189050" cy="189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2" h="7562" extrusionOk="0">
                          <a:moveTo>
                            <a:pt x="5501" y="2732"/>
                          </a:moveTo>
                          <a:cubicBezTo>
                            <a:pt x="5748" y="2732"/>
                            <a:pt x="6008" y="3067"/>
                            <a:pt x="5766" y="3309"/>
                          </a:cubicBezTo>
                          <a:lnTo>
                            <a:pt x="3718" y="5356"/>
                          </a:lnTo>
                          <a:cubicBezTo>
                            <a:pt x="3655" y="5420"/>
                            <a:pt x="3568" y="5451"/>
                            <a:pt x="3482" y="5451"/>
                          </a:cubicBezTo>
                          <a:cubicBezTo>
                            <a:pt x="3395" y="5451"/>
                            <a:pt x="3308" y="5420"/>
                            <a:pt x="3245" y="5356"/>
                          </a:cubicBezTo>
                          <a:lnTo>
                            <a:pt x="1859" y="4002"/>
                          </a:lnTo>
                          <a:cubicBezTo>
                            <a:pt x="1617" y="3760"/>
                            <a:pt x="1840" y="3425"/>
                            <a:pt x="2099" y="3425"/>
                          </a:cubicBezTo>
                          <a:cubicBezTo>
                            <a:pt x="2177" y="3425"/>
                            <a:pt x="2259" y="3456"/>
                            <a:pt x="2332" y="3529"/>
                          </a:cubicBezTo>
                          <a:lnTo>
                            <a:pt x="3466" y="4663"/>
                          </a:lnTo>
                          <a:lnTo>
                            <a:pt x="5293" y="2836"/>
                          </a:lnTo>
                          <a:cubicBezTo>
                            <a:pt x="5352" y="2763"/>
                            <a:pt x="5426" y="2732"/>
                            <a:pt x="5501" y="2732"/>
                          </a:cubicBezTo>
                          <a:close/>
                          <a:moveTo>
                            <a:pt x="3781" y="1"/>
                          </a:moveTo>
                          <a:cubicBezTo>
                            <a:pt x="1702" y="1"/>
                            <a:pt x="0" y="1702"/>
                            <a:pt x="0" y="3781"/>
                          </a:cubicBezTo>
                          <a:cubicBezTo>
                            <a:pt x="0" y="5892"/>
                            <a:pt x="1702" y="7562"/>
                            <a:pt x="3781" y="7562"/>
                          </a:cubicBezTo>
                          <a:cubicBezTo>
                            <a:pt x="5860" y="7562"/>
                            <a:pt x="7562" y="5892"/>
                            <a:pt x="7562" y="3781"/>
                          </a:cubicBezTo>
                          <a:cubicBezTo>
                            <a:pt x="7562" y="1702"/>
                            <a:pt x="5860" y="1"/>
                            <a:pt x="378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" name="Google Shape;8227;p74">
                      <a:extLst>
                        <a:ext uri="{FF2B5EF4-FFF2-40B4-BE49-F238E27FC236}">
                          <a16:creationId xmlns:a16="http://schemas.microsoft.com/office/drawing/2014/main" id="{E866ADBB-0FEC-6242-A95D-10236F1C6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2" y="4099950"/>
                      <a:ext cx="94525" cy="76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1" h="3057" extrusionOk="0">
                          <a:moveTo>
                            <a:pt x="0" y="1"/>
                          </a:moveTo>
                          <a:lnTo>
                            <a:pt x="0" y="1419"/>
                          </a:lnTo>
                          <a:cubicBezTo>
                            <a:pt x="0" y="2364"/>
                            <a:pt x="1607" y="2899"/>
                            <a:pt x="3434" y="3057"/>
                          </a:cubicBezTo>
                          <a:cubicBezTo>
                            <a:pt x="3371" y="2364"/>
                            <a:pt x="3497" y="1671"/>
                            <a:pt x="3781" y="1040"/>
                          </a:cubicBezTo>
                          <a:cubicBezTo>
                            <a:pt x="2332" y="977"/>
                            <a:pt x="819" y="662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" name="Google Shape;8228;p74">
                      <a:extLst>
                        <a:ext uri="{FF2B5EF4-FFF2-40B4-BE49-F238E27FC236}">
                          <a16:creationId xmlns:a16="http://schemas.microsoft.com/office/drawing/2014/main" id="{54BE5DDD-D7EA-C84B-84DE-1D7A69565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167700"/>
                      <a:ext cx="135500" cy="95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0" h="3813" extrusionOk="0">
                          <a:moveTo>
                            <a:pt x="0" y="0"/>
                          </a:moveTo>
                          <a:lnTo>
                            <a:pt x="0" y="2111"/>
                          </a:lnTo>
                          <a:cubicBezTo>
                            <a:pt x="0" y="3277"/>
                            <a:pt x="2237" y="3812"/>
                            <a:pt x="4443" y="3812"/>
                          </a:cubicBezTo>
                          <a:cubicBezTo>
                            <a:pt x="4789" y="3812"/>
                            <a:pt x="5104" y="3812"/>
                            <a:pt x="5419" y="3781"/>
                          </a:cubicBezTo>
                          <a:cubicBezTo>
                            <a:pt x="4474" y="3151"/>
                            <a:pt x="3781" y="2206"/>
                            <a:pt x="3529" y="1071"/>
                          </a:cubicBezTo>
                          <a:cubicBezTo>
                            <a:pt x="2174" y="977"/>
                            <a:pt x="788" y="662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" name="Google Shape;7390;p72">
                    <a:extLst>
                      <a:ext uri="{FF2B5EF4-FFF2-40B4-BE49-F238E27FC236}">
                        <a16:creationId xmlns:a16="http://schemas.microsoft.com/office/drawing/2014/main" id="{CB5AA237-D2EF-5544-86DE-08D543973369}"/>
                      </a:ext>
                    </a:extLst>
                  </p:cNvPr>
                  <p:cNvGrpSpPr/>
                  <p:nvPr/>
                </p:nvGrpSpPr>
                <p:grpSpPr>
                  <a:xfrm>
                    <a:off x="2934237" y="4761559"/>
                    <a:ext cx="127296" cy="112316"/>
                    <a:chOff x="-45674075" y="3586427"/>
                    <a:chExt cx="300863" cy="265457"/>
                  </a:xfrm>
                  <a:solidFill>
                    <a:schemeClr val="bg1"/>
                  </a:solidFill>
                </p:grpSpPr>
                <p:sp>
                  <p:nvSpPr>
                    <p:cNvPr id="21" name="Google Shape;7391;p72">
                      <a:extLst>
                        <a:ext uri="{FF2B5EF4-FFF2-40B4-BE49-F238E27FC236}">
                          <a16:creationId xmlns:a16="http://schemas.microsoft.com/office/drawing/2014/main" id="{67A5A7E7-C5F6-E248-A543-1E48EE07E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4075" y="3586427"/>
                      <a:ext cx="300125" cy="709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5" h="2837" extrusionOk="0">
                          <a:moveTo>
                            <a:pt x="6018" y="1418"/>
                          </a:moveTo>
                          <a:cubicBezTo>
                            <a:pt x="6207" y="1418"/>
                            <a:pt x="6365" y="1576"/>
                            <a:pt x="6365" y="1765"/>
                          </a:cubicBezTo>
                          <a:cubicBezTo>
                            <a:pt x="6365" y="1986"/>
                            <a:pt x="6207" y="2143"/>
                            <a:pt x="6018" y="2143"/>
                          </a:cubicBezTo>
                          <a:lnTo>
                            <a:pt x="5294" y="2143"/>
                          </a:lnTo>
                          <a:cubicBezTo>
                            <a:pt x="5105" y="2143"/>
                            <a:pt x="4947" y="1986"/>
                            <a:pt x="4947" y="1765"/>
                          </a:cubicBezTo>
                          <a:cubicBezTo>
                            <a:pt x="4947" y="1576"/>
                            <a:pt x="5105" y="1418"/>
                            <a:pt x="5294" y="1418"/>
                          </a:cubicBezTo>
                          <a:close/>
                          <a:moveTo>
                            <a:pt x="8129" y="1418"/>
                          </a:moveTo>
                          <a:cubicBezTo>
                            <a:pt x="8318" y="1418"/>
                            <a:pt x="8476" y="1576"/>
                            <a:pt x="8476" y="1765"/>
                          </a:cubicBezTo>
                          <a:cubicBezTo>
                            <a:pt x="8476" y="1986"/>
                            <a:pt x="8318" y="2143"/>
                            <a:pt x="8129" y="2143"/>
                          </a:cubicBezTo>
                          <a:lnTo>
                            <a:pt x="7436" y="2143"/>
                          </a:lnTo>
                          <a:cubicBezTo>
                            <a:pt x="7215" y="2143"/>
                            <a:pt x="7089" y="1986"/>
                            <a:pt x="7089" y="1765"/>
                          </a:cubicBezTo>
                          <a:cubicBezTo>
                            <a:pt x="7089" y="1576"/>
                            <a:pt x="7215" y="1418"/>
                            <a:pt x="7436" y="1418"/>
                          </a:cubicBezTo>
                          <a:close/>
                          <a:moveTo>
                            <a:pt x="10240" y="1418"/>
                          </a:moveTo>
                          <a:cubicBezTo>
                            <a:pt x="10429" y="1418"/>
                            <a:pt x="10587" y="1576"/>
                            <a:pt x="10587" y="1765"/>
                          </a:cubicBezTo>
                          <a:cubicBezTo>
                            <a:pt x="10587" y="1986"/>
                            <a:pt x="10429" y="2143"/>
                            <a:pt x="10240" y="2143"/>
                          </a:cubicBezTo>
                          <a:lnTo>
                            <a:pt x="9515" y="2143"/>
                          </a:lnTo>
                          <a:cubicBezTo>
                            <a:pt x="9326" y="2143"/>
                            <a:pt x="9169" y="1986"/>
                            <a:pt x="9169" y="1765"/>
                          </a:cubicBezTo>
                          <a:cubicBezTo>
                            <a:pt x="9169" y="1576"/>
                            <a:pt x="9326" y="1418"/>
                            <a:pt x="9515" y="1418"/>
                          </a:cubicBezTo>
                          <a:close/>
                          <a:moveTo>
                            <a:pt x="1041" y="1"/>
                          </a:moveTo>
                          <a:cubicBezTo>
                            <a:pt x="442" y="1"/>
                            <a:pt x="1" y="473"/>
                            <a:pt x="1" y="1072"/>
                          </a:cubicBezTo>
                          <a:lnTo>
                            <a:pt x="1" y="2836"/>
                          </a:lnTo>
                          <a:lnTo>
                            <a:pt x="12004" y="2836"/>
                          </a:lnTo>
                          <a:lnTo>
                            <a:pt x="12004" y="1072"/>
                          </a:lnTo>
                          <a:cubicBezTo>
                            <a:pt x="12004" y="473"/>
                            <a:pt x="11532" y="1"/>
                            <a:pt x="1093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" name="Google Shape;7392;p72">
                      <a:extLst>
                        <a:ext uri="{FF2B5EF4-FFF2-40B4-BE49-F238E27FC236}">
                          <a16:creationId xmlns:a16="http://schemas.microsoft.com/office/drawing/2014/main" id="{D808E7B4-8520-AE4E-91F1-423C83FBE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3311" y="3675434"/>
                      <a:ext cx="300099" cy="17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4" h="7058" extrusionOk="0">
                          <a:moveTo>
                            <a:pt x="3852" y="1387"/>
                          </a:moveTo>
                          <a:cubicBezTo>
                            <a:pt x="3946" y="1387"/>
                            <a:pt x="4049" y="1418"/>
                            <a:pt x="4128" y="1481"/>
                          </a:cubicBezTo>
                          <a:cubicBezTo>
                            <a:pt x="4254" y="1607"/>
                            <a:pt x="4254" y="1828"/>
                            <a:pt x="4128" y="2017"/>
                          </a:cubicBezTo>
                          <a:lnTo>
                            <a:pt x="2993" y="3151"/>
                          </a:lnTo>
                          <a:lnTo>
                            <a:pt x="4128" y="4317"/>
                          </a:lnTo>
                          <a:cubicBezTo>
                            <a:pt x="4254" y="4443"/>
                            <a:pt x="4254" y="4695"/>
                            <a:pt x="4128" y="4852"/>
                          </a:cubicBezTo>
                          <a:cubicBezTo>
                            <a:pt x="4064" y="4900"/>
                            <a:pt x="3978" y="4923"/>
                            <a:pt x="3887" y="4923"/>
                          </a:cubicBezTo>
                          <a:cubicBezTo>
                            <a:pt x="3797" y="4923"/>
                            <a:pt x="3702" y="4900"/>
                            <a:pt x="3623" y="4852"/>
                          </a:cubicBezTo>
                          <a:lnTo>
                            <a:pt x="2206" y="3435"/>
                          </a:lnTo>
                          <a:cubicBezTo>
                            <a:pt x="2080" y="3309"/>
                            <a:pt x="2080" y="3057"/>
                            <a:pt x="2206" y="2899"/>
                          </a:cubicBezTo>
                          <a:lnTo>
                            <a:pt x="3623" y="1481"/>
                          </a:lnTo>
                          <a:cubicBezTo>
                            <a:pt x="3671" y="1418"/>
                            <a:pt x="3757" y="1387"/>
                            <a:pt x="3852" y="1387"/>
                          </a:cubicBezTo>
                          <a:close/>
                          <a:moveTo>
                            <a:pt x="8070" y="1450"/>
                          </a:moveTo>
                          <a:cubicBezTo>
                            <a:pt x="8168" y="1450"/>
                            <a:pt x="8270" y="1481"/>
                            <a:pt x="8349" y="1544"/>
                          </a:cubicBezTo>
                          <a:lnTo>
                            <a:pt x="9767" y="2962"/>
                          </a:lnTo>
                          <a:cubicBezTo>
                            <a:pt x="9861" y="3025"/>
                            <a:pt x="9861" y="3246"/>
                            <a:pt x="9767" y="3435"/>
                          </a:cubicBezTo>
                          <a:lnTo>
                            <a:pt x="8349" y="4852"/>
                          </a:lnTo>
                          <a:cubicBezTo>
                            <a:pt x="8286" y="4900"/>
                            <a:pt x="8192" y="4923"/>
                            <a:pt x="8093" y="4923"/>
                          </a:cubicBezTo>
                          <a:cubicBezTo>
                            <a:pt x="7995" y="4923"/>
                            <a:pt x="7892" y="4900"/>
                            <a:pt x="7814" y="4852"/>
                          </a:cubicBezTo>
                          <a:cubicBezTo>
                            <a:pt x="7719" y="4726"/>
                            <a:pt x="7719" y="4474"/>
                            <a:pt x="7814" y="4317"/>
                          </a:cubicBezTo>
                          <a:lnTo>
                            <a:pt x="8979" y="3183"/>
                          </a:lnTo>
                          <a:lnTo>
                            <a:pt x="7814" y="2049"/>
                          </a:lnTo>
                          <a:cubicBezTo>
                            <a:pt x="7719" y="1923"/>
                            <a:pt x="7719" y="1702"/>
                            <a:pt x="7814" y="1544"/>
                          </a:cubicBezTo>
                          <a:cubicBezTo>
                            <a:pt x="7877" y="1481"/>
                            <a:pt x="7971" y="1450"/>
                            <a:pt x="8070" y="1450"/>
                          </a:cubicBezTo>
                          <a:close/>
                          <a:moveTo>
                            <a:pt x="6704" y="737"/>
                          </a:moveTo>
                          <a:cubicBezTo>
                            <a:pt x="6738" y="737"/>
                            <a:pt x="6773" y="744"/>
                            <a:pt x="6805" y="757"/>
                          </a:cubicBezTo>
                          <a:cubicBezTo>
                            <a:pt x="6994" y="788"/>
                            <a:pt x="7089" y="977"/>
                            <a:pt x="7057" y="1166"/>
                          </a:cubicBezTo>
                          <a:lnTo>
                            <a:pt x="5608" y="5388"/>
                          </a:lnTo>
                          <a:cubicBezTo>
                            <a:pt x="5553" y="5553"/>
                            <a:pt x="5402" y="5646"/>
                            <a:pt x="5260" y="5646"/>
                          </a:cubicBezTo>
                          <a:cubicBezTo>
                            <a:pt x="5239" y="5646"/>
                            <a:pt x="5219" y="5644"/>
                            <a:pt x="5199" y="5640"/>
                          </a:cubicBezTo>
                          <a:cubicBezTo>
                            <a:pt x="4978" y="5546"/>
                            <a:pt x="4915" y="5357"/>
                            <a:pt x="4947" y="5199"/>
                          </a:cubicBezTo>
                          <a:lnTo>
                            <a:pt x="6364" y="977"/>
                          </a:lnTo>
                          <a:cubicBezTo>
                            <a:pt x="6439" y="828"/>
                            <a:pt x="6573" y="737"/>
                            <a:pt x="6704" y="737"/>
                          </a:cubicBezTo>
                          <a:close/>
                          <a:moveTo>
                            <a:pt x="0" y="1"/>
                          </a:moveTo>
                          <a:lnTo>
                            <a:pt x="0" y="5987"/>
                          </a:lnTo>
                          <a:cubicBezTo>
                            <a:pt x="0" y="6585"/>
                            <a:pt x="473" y="7058"/>
                            <a:pt x="1040" y="7058"/>
                          </a:cubicBezTo>
                          <a:lnTo>
                            <a:pt x="10933" y="7058"/>
                          </a:lnTo>
                          <a:cubicBezTo>
                            <a:pt x="11531" y="7058"/>
                            <a:pt x="12004" y="6585"/>
                            <a:pt x="12004" y="5987"/>
                          </a:cubicBezTo>
                          <a:lnTo>
                            <a:pt x="12004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43" name="Google Shape;498;p52">
              <a:extLst>
                <a:ext uri="{FF2B5EF4-FFF2-40B4-BE49-F238E27FC236}">
                  <a16:creationId xmlns:a16="http://schemas.microsoft.com/office/drawing/2014/main" id="{095EBC2E-69E0-7547-8C54-59C84BBCF630}"/>
                </a:ext>
              </a:extLst>
            </p:cNvPr>
            <p:cNvSpPr/>
            <p:nvPr/>
          </p:nvSpPr>
          <p:spPr>
            <a:xfrm flipH="1">
              <a:off x="3336180" y="3956157"/>
              <a:ext cx="782516" cy="79261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1200" b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Data </a:t>
              </a:r>
              <a:r>
                <a:rPr lang="fr-FR" sz="1200" b="1" err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Node</a:t>
              </a:r>
              <a:endParaRPr lang="fr-FR" sz="12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C70B440E-4167-4847-8BE5-33195E3B181B}"/>
                </a:ext>
              </a:extLst>
            </p:cNvPr>
            <p:cNvGrpSpPr/>
            <p:nvPr/>
          </p:nvGrpSpPr>
          <p:grpSpPr>
            <a:xfrm>
              <a:off x="5009623" y="3956157"/>
              <a:ext cx="782516" cy="792615"/>
              <a:chOff x="6745209" y="188598"/>
              <a:chExt cx="782516" cy="792615"/>
            </a:xfrm>
          </p:grpSpPr>
          <p:sp>
            <p:nvSpPr>
              <p:cNvPr id="46" name="Google Shape;498;p52">
                <a:extLst>
                  <a:ext uri="{FF2B5EF4-FFF2-40B4-BE49-F238E27FC236}">
                    <a16:creationId xmlns:a16="http://schemas.microsoft.com/office/drawing/2014/main" id="{503E0E6E-1FC9-D646-A8C1-1898B21E6DF4}"/>
                  </a:ext>
                </a:extLst>
              </p:cNvPr>
              <p:cNvSpPr/>
              <p:nvPr/>
            </p:nvSpPr>
            <p:spPr>
              <a:xfrm flipH="1">
                <a:off x="6745209" y="188598"/>
                <a:ext cx="782516" cy="792615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bg1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endParaRPr lang="fr-FR" sz="1200" b="1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endParaRPr>
              </a:p>
            </p:txBody>
          </p:sp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C2A4E2A3-7F45-2141-B40E-0EFE3CE99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34343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6853800" y="302238"/>
                <a:ext cx="565334" cy="565334"/>
              </a:xfrm>
              <a:prstGeom prst="rect">
                <a:avLst/>
              </a:prstGeom>
            </p:spPr>
          </p:pic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95128BFF-E2CE-6741-B7CE-17241EBDC94D}"/>
                </a:ext>
              </a:extLst>
            </p:cNvPr>
            <p:cNvGrpSpPr/>
            <p:nvPr/>
          </p:nvGrpSpPr>
          <p:grpSpPr>
            <a:xfrm>
              <a:off x="6523434" y="4052317"/>
              <a:ext cx="626426" cy="627985"/>
              <a:chOff x="3008305" y="4246261"/>
              <a:chExt cx="626426" cy="627985"/>
            </a:xfrm>
            <a:solidFill>
              <a:schemeClr val="bg1"/>
            </a:solidFill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9528FC99-229E-D842-BC9E-9F8AB14B2EBE}"/>
                  </a:ext>
                </a:extLst>
              </p:cNvPr>
              <p:cNvGrpSpPr/>
              <p:nvPr/>
            </p:nvGrpSpPr>
            <p:grpSpPr>
              <a:xfrm>
                <a:off x="3008305" y="4246261"/>
                <a:ext cx="626426" cy="627985"/>
                <a:chOff x="2714505" y="4539607"/>
                <a:chExt cx="419443" cy="420487"/>
              </a:xfrm>
              <a:grpFill/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7529986D-424A-2D40-8517-C4C4BE203E8C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53" name="Google Shape;8223;p74">
                  <a:extLst>
                    <a:ext uri="{FF2B5EF4-FFF2-40B4-BE49-F238E27FC236}">
                      <a16:creationId xmlns:a16="http://schemas.microsoft.com/office/drawing/2014/main" id="{AC5F921D-3813-6643-B0A3-F4F8E504B77C}"/>
                    </a:ext>
                  </a:extLst>
                </p:cNvPr>
                <p:cNvGrpSpPr/>
                <p:nvPr/>
              </p:nvGrpSpPr>
              <p:grpSpPr>
                <a:xfrm>
                  <a:off x="2714505" y="4539607"/>
                  <a:ext cx="419443" cy="420487"/>
                  <a:chOff x="-3771675" y="3971775"/>
                  <a:chExt cx="291300" cy="292025"/>
                </a:xfrm>
                <a:grpFill/>
              </p:grpSpPr>
              <p:sp>
                <p:nvSpPr>
                  <p:cNvPr id="54" name="Google Shape;8224;p74">
                    <a:extLst>
                      <a:ext uri="{FF2B5EF4-FFF2-40B4-BE49-F238E27FC236}">
                        <a16:creationId xmlns:a16="http://schemas.microsoft.com/office/drawing/2014/main" id="{E28BDBED-7BF8-894F-BBB3-B4CB6F7FBC47}"/>
                      </a:ext>
                    </a:extLst>
                  </p:cNvPr>
                  <p:cNvSpPr/>
                  <p:nvPr/>
                </p:nvSpPr>
                <p:spPr>
                  <a:xfrm>
                    <a:off x="-3770100" y="3971775"/>
                    <a:ext cx="218975" cy="6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2671" extrusionOk="0">
                        <a:moveTo>
                          <a:pt x="4391" y="0"/>
                        </a:moveTo>
                        <a:cubicBezTo>
                          <a:pt x="2410" y="0"/>
                          <a:pt x="426" y="449"/>
                          <a:pt x="0" y="1347"/>
                        </a:cubicBezTo>
                        <a:cubicBezTo>
                          <a:pt x="426" y="2229"/>
                          <a:pt x="2410" y="2670"/>
                          <a:pt x="4391" y="2670"/>
                        </a:cubicBezTo>
                        <a:cubicBezTo>
                          <a:pt x="6372" y="2670"/>
                          <a:pt x="8349" y="2229"/>
                          <a:pt x="8759" y="1347"/>
                        </a:cubicBezTo>
                        <a:cubicBezTo>
                          <a:pt x="8349" y="449"/>
                          <a:pt x="6372" y="0"/>
                          <a:pt x="439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225;p74">
                    <a:extLst>
                      <a:ext uri="{FF2B5EF4-FFF2-40B4-BE49-F238E27FC236}">
                        <a16:creationId xmlns:a16="http://schemas.microsoft.com/office/drawing/2014/main" id="{41DB2C99-5A6F-B646-BDA1-DE9D35D0DF45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030650"/>
                    <a:ext cx="222125" cy="7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5" h="3120" extrusionOk="0">
                        <a:moveTo>
                          <a:pt x="0" y="0"/>
                        </a:moveTo>
                        <a:lnTo>
                          <a:pt x="0" y="1418"/>
                        </a:lnTo>
                        <a:cubicBezTo>
                          <a:pt x="0" y="2521"/>
                          <a:pt x="2048" y="3088"/>
                          <a:pt x="4127" y="3119"/>
                        </a:cubicBezTo>
                        <a:cubicBezTo>
                          <a:pt x="4915" y="1891"/>
                          <a:pt x="6301" y="1103"/>
                          <a:pt x="7877" y="1103"/>
                        </a:cubicBezTo>
                        <a:cubicBezTo>
                          <a:pt x="8223" y="1103"/>
                          <a:pt x="8570" y="1135"/>
                          <a:pt x="8885" y="1229"/>
                        </a:cubicBezTo>
                        <a:lnTo>
                          <a:pt x="8885" y="0"/>
                        </a:lnTo>
                        <a:cubicBezTo>
                          <a:pt x="7908" y="788"/>
                          <a:pt x="6112" y="1072"/>
                          <a:pt x="4443" y="1072"/>
                        </a:cubicBezTo>
                        <a:cubicBezTo>
                          <a:pt x="2804" y="1072"/>
                          <a:pt x="977" y="757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8226;p74">
                    <a:extLst>
                      <a:ext uri="{FF2B5EF4-FFF2-40B4-BE49-F238E27FC236}">
                        <a16:creationId xmlns:a16="http://schemas.microsoft.com/office/drawing/2014/main" id="{A0BD5699-043A-8448-BBEE-680DA273D7FC}"/>
                      </a:ext>
                    </a:extLst>
                  </p:cNvPr>
                  <p:cNvSpPr/>
                  <p:nvPr/>
                </p:nvSpPr>
                <p:spPr>
                  <a:xfrm>
                    <a:off x="-3669425" y="4074750"/>
                    <a:ext cx="189050" cy="1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2" h="7562" extrusionOk="0">
                        <a:moveTo>
                          <a:pt x="5501" y="2732"/>
                        </a:moveTo>
                        <a:cubicBezTo>
                          <a:pt x="5748" y="2732"/>
                          <a:pt x="6008" y="3067"/>
                          <a:pt x="5766" y="3309"/>
                        </a:cubicBezTo>
                        <a:lnTo>
                          <a:pt x="3718" y="5356"/>
                        </a:lnTo>
                        <a:cubicBezTo>
                          <a:pt x="3655" y="5420"/>
                          <a:pt x="3568" y="5451"/>
                          <a:pt x="3482" y="5451"/>
                        </a:cubicBezTo>
                        <a:cubicBezTo>
                          <a:pt x="3395" y="5451"/>
                          <a:pt x="3308" y="5420"/>
                          <a:pt x="3245" y="5356"/>
                        </a:cubicBezTo>
                        <a:lnTo>
                          <a:pt x="1859" y="4002"/>
                        </a:lnTo>
                        <a:cubicBezTo>
                          <a:pt x="1617" y="3760"/>
                          <a:pt x="1840" y="3425"/>
                          <a:pt x="2099" y="3425"/>
                        </a:cubicBezTo>
                        <a:cubicBezTo>
                          <a:pt x="2177" y="3425"/>
                          <a:pt x="2259" y="3456"/>
                          <a:pt x="2332" y="3529"/>
                        </a:cubicBezTo>
                        <a:lnTo>
                          <a:pt x="3466" y="4663"/>
                        </a:lnTo>
                        <a:lnTo>
                          <a:pt x="5293" y="2836"/>
                        </a:lnTo>
                        <a:cubicBezTo>
                          <a:pt x="5352" y="2763"/>
                          <a:pt x="5426" y="2732"/>
                          <a:pt x="5501" y="2732"/>
                        </a:cubicBezTo>
                        <a:close/>
                        <a:moveTo>
                          <a:pt x="3781" y="1"/>
                        </a:moveTo>
                        <a:cubicBezTo>
                          <a:pt x="1702" y="1"/>
                          <a:pt x="0" y="1702"/>
                          <a:pt x="0" y="3781"/>
                        </a:cubicBezTo>
                        <a:cubicBezTo>
                          <a:pt x="0" y="5892"/>
                          <a:pt x="1702" y="7562"/>
                          <a:pt x="3781" y="7562"/>
                        </a:cubicBezTo>
                        <a:cubicBezTo>
                          <a:pt x="5860" y="7562"/>
                          <a:pt x="7562" y="5892"/>
                          <a:pt x="7562" y="3781"/>
                        </a:cubicBezTo>
                        <a:cubicBezTo>
                          <a:pt x="7562" y="1702"/>
                          <a:pt x="5860" y="1"/>
                          <a:pt x="378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227;p74">
                    <a:extLst>
                      <a:ext uri="{FF2B5EF4-FFF2-40B4-BE49-F238E27FC236}">
                        <a16:creationId xmlns:a16="http://schemas.microsoft.com/office/drawing/2014/main" id="{9F337286-3FC3-CB46-ADF8-3D15B7782F28}"/>
                      </a:ext>
                    </a:extLst>
                  </p:cNvPr>
                  <p:cNvSpPr/>
                  <p:nvPr/>
                </p:nvSpPr>
                <p:spPr>
                  <a:xfrm>
                    <a:off x="-3771672" y="4099950"/>
                    <a:ext cx="94525" cy="7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3057" extrusionOk="0">
                        <a:moveTo>
                          <a:pt x="0" y="1"/>
                        </a:moveTo>
                        <a:lnTo>
                          <a:pt x="0" y="1419"/>
                        </a:lnTo>
                        <a:cubicBezTo>
                          <a:pt x="0" y="2364"/>
                          <a:pt x="1607" y="2899"/>
                          <a:pt x="3434" y="3057"/>
                        </a:cubicBezTo>
                        <a:cubicBezTo>
                          <a:pt x="3371" y="2364"/>
                          <a:pt x="3497" y="1671"/>
                          <a:pt x="3781" y="1040"/>
                        </a:cubicBezTo>
                        <a:cubicBezTo>
                          <a:pt x="2332" y="977"/>
                          <a:pt x="819" y="66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228;p74">
                    <a:extLst>
                      <a:ext uri="{FF2B5EF4-FFF2-40B4-BE49-F238E27FC236}">
                        <a16:creationId xmlns:a16="http://schemas.microsoft.com/office/drawing/2014/main" id="{740379F0-2DA1-F84C-B59A-7AFECC48A290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167700"/>
                    <a:ext cx="135500" cy="9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0" h="3813" extrusionOk="0">
                        <a:moveTo>
                          <a:pt x="0" y="0"/>
                        </a:moveTo>
                        <a:lnTo>
                          <a:pt x="0" y="2111"/>
                        </a:lnTo>
                        <a:cubicBezTo>
                          <a:pt x="0" y="3277"/>
                          <a:pt x="2237" y="3812"/>
                          <a:pt x="4443" y="3812"/>
                        </a:cubicBezTo>
                        <a:cubicBezTo>
                          <a:pt x="4789" y="3812"/>
                          <a:pt x="5104" y="3812"/>
                          <a:pt x="5419" y="3781"/>
                        </a:cubicBezTo>
                        <a:cubicBezTo>
                          <a:pt x="4474" y="3151"/>
                          <a:pt x="3781" y="2206"/>
                          <a:pt x="3529" y="1071"/>
                        </a:cubicBezTo>
                        <a:cubicBezTo>
                          <a:pt x="2174" y="977"/>
                          <a:pt x="788" y="66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0BFC69A6-340D-C545-9B32-7E2B2685E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rgbClr val="434343">
                    <a:tint val="45000"/>
                    <a:satMod val="400000"/>
                  </a:srgbClr>
                </a:duotone>
              </a:blip>
              <a:srcRect t="33143" r="84143" b="33722"/>
              <a:stretch/>
            </p:blipFill>
            <p:spPr>
              <a:xfrm>
                <a:off x="3375964" y="4528029"/>
                <a:ext cx="142968" cy="298744"/>
              </a:xfrm>
              <a:prstGeom prst="rect">
                <a:avLst/>
              </a:prstGeom>
              <a:grpFill/>
            </p:spPr>
          </p:pic>
        </p:grpSp>
      </p:grpSp>
      <p:cxnSp>
        <p:nvCxnSpPr>
          <p:cNvPr id="430" name="Google Shape;430;p47"/>
          <p:cNvCxnSpPr>
            <a:cxnSpLocks/>
          </p:cNvCxnSpPr>
          <p:nvPr/>
        </p:nvCxnSpPr>
        <p:spPr>
          <a:xfrm>
            <a:off x="2652447" y="2674353"/>
            <a:ext cx="77264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430;p47">
            <a:extLst>
              <a:ext uri="{FF2B5EF4-FFF2-40B4-BE49-F238E27FC236}">
                <a16:creationId xmlns:a16="http://schemas.microsoft.com/office/drawing/2014/main" id="{CF1804C9-1099-AD4E-A755-D947899A186F}"/>
              </a:ext>
            </a:extLst>
          </p:cNvPr>
          <p:cNvCxnSpPr>
            <a:cxnSpLocks/>
          </p:cNvCxnSpPr>
          <p:nvPr/>
        </p:nvCxnSpPr>
        <p:spPr>
          <a:xfrm>
            <a:off x="4331720" y="2674353"/>
            <a:ext cx="76088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430;p47">
            <a:extLst>
              <a:ext uri="{FF2B5EF4-FFF2-40B4-BE49-F238E27FC236}">
                <a16:creationId xmlns:a16="http://schemas.microsoft.com/office/drawing/2014/main" id="{874A19EA-D02E-8F48-A7AD-16B05B337D97}"/>
              </a:ext>
            </a:extLst>
          </p:cNvPr>
          <p:cNvCxnSpPr>
            <a:cxnSpLocks/>
          </p:cNvCxnSpPr>
          <p:nvPr/>
        </p:nvCxnSpPr>
        <p:spPr>
          <a:xfrm>
            <a:off x="6000333" y="2674353"/>
            <a:ext cx="61404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519;p52">
            <a:extLst>
              <a:ext uri="{FF2B5EF4-FFF2-40B4-BE49-F238E27FC236}">
                <a16:creationId xmlns:a16="http://schemas.microsoft.com/office/drawing/2014/main" id="{2433E0DA-035C-7843-917A-6ECBEB9B9F7B}"/>
              </a:ext>
            </a:extLst>
          </p:cNvPr>
          <p:cNvSpPr txBox="1"/>
          <p:nvPr/>
        </p:nvSpPr>
        <p:spPr>
          <a:xfrm>
            <a:off x="3331785" y="3076465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Hadoop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" name="Google Shape;519;p52">
            <a:extLst>
              <a:ext uri="{FF2B5EF4-FFF2-40B4-BE49-F238E27FC236}">
                <a16:creationId xmlns:a16="http://schemas.microsoft.com/office/drawing/2014/main" id="{D38526D0-F253-1045-B2DA-35D90E7100B1}"/>
              </a:ext>
            </a:extLst>
          </p:cNvPr>
          <p:cNvSpPr txBox="1"/>
          <p:nvPr/>
        </p:nvSpPr>
        <p:spPr>
          <a:xfrm>
            <a:off x="1700572" y="3076465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Hadoop HDFS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519;p52">
            <a:extLst>
              <a:ext uri="{FF2B5EF4-FFF2-40B4-BE49-F238E27FC236}">
                <a16:creationId xmlns:a16="http://schemas.microsoft.com/office/drawing/2014/main" id="{D4A9D141-F382-D048-A49A-856B36CDCB87}"/>
              </a:ext>
            </a:extLst>
          </p:cNvPr>
          <p:cNvSpPr txBox="1"/>
          <p:nvPr/>
        </p:nvSpPr>
        <p:spPr>
          <a:xfrm>
            <a:off x="5005228" y="3076465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AWS EC2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519;p52">
            <a:extLst>
              <a:ext uri="{FF2B5EF4-FFF2-40B4-BE49-F238E27FC236}">
                <a16:creationId xmlns:a16="http://schemas.microsoft.com/office/drawing/2014/main" id="{B1E04B4E-2CE3-6346-98C6-70E3E359FE6C}"/>
              </a:ext>
            </a:extLst>
          </p:cNvPr>
          <p:cNvSpPr txBox="1"/>
          <p:nvPr/>
        </p:nvSpPr>
        <p:spPr>
          <a:xfrm>
            <a:off x="6417452" y="3070194"/>
            <a:ext cx="10932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MongoDB</a:t>
            </a:r>
            <a:endParaRPr sz="12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" name="Google Shape;1065;p62">
            <a:extLst>
              <a:ext uri="{FF2B5EF4-FFF2-40B4-BE49-F238E27FC236}">
                <a16:creationId xmlns:a16="http://schemas.microsoft.com/office/drawing/2014/main" id="{F7FD5094-6300-8F4E-A4F2-222CBD94DC44}"/>
              </a:ext>
            </a:extLst>
          </p:cNvPr>
          <p:cNvSpPr/>
          <p:nvPr/>
        </p:nvSpPr>
        <p:spPr>
          <a:xfrm rot="16200000" flipH="1">
            <a:off x="5451933" y="1948553"/>
            <a:ext cx="199848" cy="19984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065;p62">
            <a:extLst>
              <a:ext uri="{FF2B5EF4-FFF2-40B4-BE49-F238E27FC236}">
                <a16:creationId xmlns:a16="http://schemas.microsoft.com/office/drawing/2014/main" id="{CFE50645-A5C4-4947-9006-99D33CEFEA23}"/>
              </a:ext>
            </a:extLst>
          </p:cNvPr>
          <p:cNvSpPr/>
          <p:nvPr/>
        </p:nvSpPr>
        <p:spPr>
          <a:xfrm rot="16200000" flipH="1">
            <a:off x="3778490" y="1950269"/>
            <a:ext cx="199848" cy="19984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19;p52">
            <a:extLst>
              <a:ext uri="{FF2B5EF4-FFF2-40B4-BE49-F238E27FC236}">
                <a16:creationId xmlns:a16="http://schemas.microsoft.com/office/drawing/2014/main" id="{87740E85-55B4-644F-B238-06AFD1B2E622}"/>
              </a:ext>
            </a:extLst>
          </p:cNvPr>
          <p:cNvSpPr txBox="1"/>
          <p:nvPr/>
        </p:nvSpPr>
        <p:spPr>
          <a:xfrm>
            <a:off x="3409470" y="1418880"/>
            <a:ext cx="93788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</a:t>
            </a:r>
            <a:r>
              <a:rPr lang="en" sz="11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cript</a:t>
            </a:r>
            <a:r>
              <a:rPr lang="en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1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Paramiko</a:t>
            </a:r>
            <a:endParaRPr sz="11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Google Shape;519;p52">
            <a:extLst>
              <a:ext uri="{FF2B5EF4-FFF2-40B4-BE49-F238E27FC236}">
                <a16:creationId xmlns:a16="http://schemas.microsoft.com/office/drawing/2014/main" id="{EDF6E7E9-A92F-0342-8A52-D3C7D061E310}"/>
              </a:ext>
            </a:extLst>
          </p:cNvPr>
          <p:cNvSpPr txBox="1"/>
          <p:nvPr/>
        </p:nvSpPr>
        <p:spPr>
          <a:xfrm>
            <a:off x="5005228" y="1418880"/>
            <a:ext cx="109325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Machine Learning (.</a:t>
            </a:r>
            <a:r>
              <a:rPr lang="fr-FR" sz="11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py</a:t>
            </a:r>
            <a:r>
              <a:rPr lang="fr-FR" sz="11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sz="11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" name="Google Shape;519;p52">
            <a:extLst>
              <a:ext uri="{FF2B5EF4-FFF2-40B4-BE49-F238E27FC236}">
                <a16:creationId xmlns:a16="http://schemas.microsoft.com/office/drawing/2014/main" id="{1374B921-3411-0B42-8F35-BA22C6A3FA22}"/>
              </a:ext>
            </a:extLst>
          </p:cNvPr>
          <p:cNvSpPr txBox="1"/>
          <p:nvPr/>
        </p:nvSpPr>
        <p:spPr>
          <a:xfrm>
            <a:off x="4246192" y="2430888"/>
            <a:ext cx="93788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connexion SSH + SCP</a:t>
            </a:r>
            <a:endParaRPr sz="10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" name="Google Shape;519;p52">
            <a:extLst>
              <a:ext uri="{FF2B5EF4-FFF2-40B4-BE49-F238E27FC236}">
                <a16:creationId xmlns:a16="http://schemas.microsoft.com/office/drawing/2014/main" id="{5B3D74C6-D27E-4E46-BEA8-62E3ECB1A185}"/>
              </a:ext>
            </a:extLst>
          </p:cNvPr>
          <p:cNvSpPr txBox="1"/>
          <p:nvPr/>
        </p:nvSpPr>
        <p:spPr>
          <a:xfrm>
            <a:off x="6000333" y="2430290"/>
            <a:ext cx="61304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SCP</a:t>
            </a:r>
            <a:endParaRPr sz="10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" name="Google Shape;519;p52">
            <a:extLst>
              <a:ext uri="{FF2B5EF4-FFF2-40B4-BE49-F238E27FC236}">
                <a16:creationId xmlns:a16="http://schemas.microsoft.com/office/drawing/2014/main" id="{D0695AFC-0F70-3544-B4D3-A19D94E74F1D}"/>
              </a:ext>
            </a:extLst>
          </p:cNvPr>
          <p:cNvSpPr txBox="1"/>
          <p:nvPr/>
        </p:nvSpPr>
        <p:spPr>
          <a:xfrm>
            <a:off x="2602249" y="2432619"/>
            <a:ext cx="87923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hdfs dfs </a:t>
            </a:r>
            <a:br>
              <a:rPr lang="fr-FR" sz="10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fr-FR" sz="100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lang="fr-FR" sz="1000" err="1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copyToLocal</a:t>
            </a:r>
            <a:endParaRPr sz="100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" name="Google Shape;494;p52">
            <a:extLst>
              <a:ext uri="{FF2B5EF4-FFF2-40B4-BE49-F238E27FC236}">
                <a16:creationId xmlns:a16="http://schemas.microsoft.com/office/drawing/2014/main" id="{DA41CF36-51BC-7F43-893F-E0A314F5A21E}"/>
              </a:ext>
            </a:extLst>
          </p:cNvPr>
          <p:cNvSpPr/>
          <p:nvPr/>
        </p:nvSpPr>
        <p:spPr>
          <a:xfrm>
            <a:off x="270246" y="2333746"/>
            <a:ext cx="782516" cy="71118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Données initiales</a:t>
            </a:r>
          </a:p>
        </p:txBody>
      </p:sp>
      <p:cxnSp>
        <p:nvCxnSpPr>
          <p:cNvPr id="88" name="Google Shape;495;p52">
            <a:extLst>
              <a:ext uri="{FF2B5EF4-FFF2-40B4-BE49-F238E27FC236}">
                <a16:creationId xmlns:a16="http://schemas.microsoft.com/office/drawing/2014/main" id="{79605991-5E51-FA4E-AC3D-96C871094C1B}"/>
              </a:ext>
            </a:extLst>
          </p:cNvPr>
          <p:cNvCxnSpPr>
            <a:cxnSpLocks/>
          </p:cNvCxnSpPr>
          <p:nvPr/>
        </p:nvCxnSpPr>
        <p:spPr>
          <a:xfrm>
            <a:off x="1113183" y="2688200"/>
            <a:ext cx="38961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494;p52">
            <a:extLst>
              <a:ext uri="{FF2B5EF4-FFF2-40B4-BE49-F238E27FC236}">
                <a16:creationId xmlns:a16="http://schemas.microsoft.com/office/drawing/2014/main" id="{64856CE2-9D8C-B448-B44D-D2BCCAB5F08B}"/>
              </a:ext>
            </a:extLst>
          </p:cNvPr>
          <p:cNvSpPr/>
          <p:nvPr/>
        </p:nvSpPr>
        <p:spPr>
          <a:xfrm>
            <a:off x="8091238" y="2333746"/>
            <a:ext cx="782516" cy="71118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Predict</a:t>
            </a:r>
            <a:b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.csv</a:t>
            </a:r>
          </a:p>
        </p:txBody>
      </p:sp>
      <p:cxnSp>
        <p:nvCxnSpPr>
          <p:cNvPr id="95" name="Google Shape;495;p52">
            <a:extLst>
              <a:ext uri="{FF2B5EF4-FFF2-40B4-BE49-F238E27FC236}">
                <a16:creationId xmlns:a16="http://schemas.microsoft.com/office/drawing/2014/main" id="{75CC9CDD-C27F-0044-8943-69E9462C270C}"/>
              </a:ext>
            </a:extLst>
          </p:cNvPr>
          <p:cNvCxnSpPr>
            <a:cxnSpLocks/>
          </p:cNvCxnSpPr>
          <p:nvPr/>
        </p:nvCxnSpPr>
        <p:spPr>
          <a:xfrm>
            <a:off x="7642529" y="2696810"/>
            <a:ext cx="38961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436;p42">
            <a:extLst>
              <a:ext uri="{FF2B5EF4-FFF2-40B4-BE49-F238E27FC236}">
                <a16:creationId xmlns:a16="http://schemas.microsoft.com/office/drawing/2014/main" id="{7C235F9A-48CE-2441-8D01-1034D00191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/>
              <a:t>LA SUITE DU PROJET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7" name="Google Shape;617;p54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Prochaines</a:t>
            </a:r>
            <a:r>
              <a:rPr lang="en"/>
              <a:t> étapes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DE L’EXPLORATION</a:t>
            </a:r>
            <a:endParaRPr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687E18-BA7D-7547-99BF-C440BF52777B}"/>
              </a:ext>
            </a:extLst>
          </p:cNvPr>
          <p:cNvGrpSpPr/>
          <p:nvPr/>
        </p:nvGrpSpPr>
        <p:grpSpPr>
          <a:xfrm>
            <a:off x="1038000" y="3687081"/>
            <a:ext cx="2767199" cy="973212"/>
            <a:chOff x="1654516" y="3646563"/>
            <a:chExt cx="1748252" cy="973212"/>
          </a:xfrm>
        </p:grpSpPr>
        <p:sp>
          <p:nvSpPr>
            <p:cNvPr id="214" name="Google Shape;214;p38"/>
            <p:cNvSpPr/>
            <p:nvPr/>
          </p:nvSpPr>
          <p:spPr>
            <a:xfrm>
              <a:off x="1660512" y="3673575"/>
              <a:ext cx="1742256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1654516" y="3646563"/>
              <a:ext cx="1748252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TEXTE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1656540" y="4012251"/>
              <a:ext cx="1742256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91425" rIns="91425" bIns="91425" anchor="t" anchorCtr="0">
              <a:spAutoFit/>
            </a:bodyPr>
            <a:lstStyle/>
            <a:p>
              <a:pPr lvl="0" algn="ctr">
                <a:buClr>
                  <a:srgbClr val="434343"/>
                </a:buClr>
                <a:buSzPts val="1100"/>
              </a:pPr>
              <a:r>
                <a:rPr lang="fr-FR" sz="120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Suppression des caractères spéciaux et chiffres pour ne garder que du texte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479E408-238B-8243-B84D-F46A348D39D6}"/>
              </a:ext>
            </a:extLst>
          </p:cNvPr>
          <p:cNvGrpSpPr/>
          <p:nvPr/>
        </p:nvGrpSpPr>
        <p:grpSpPr>
          <a:xfrm>
            <a:off x="5737451" y="3687081"/>
            <a:ext cx="2104197" cy="973212"/>
            <a:chOff x="5735236" y="3646563"/>
            <a:chExt cx="2007184" cy="973212"/>
          </a:xfrm>
        </p:grpSpPr>
        <p:sp>
          <p:nvSpPr>
            <p:cNvPr id="217" name="Google Shape;217;p38"/>
            <p:cNvSpPr/>
            <p:nvPr/>
          </p:nvSpPr>
          <p:spPr>
            <a:xfrm>
              <a:off x="5741233" y="3673575"/>
              <a:ext cx="2001187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 txBox="1"/>
            <p:nvPr/>
          </p:nvSpPr>
          <p:spPr>
            <a:xfrm>
              <a:off x="5735236" y="3646563"/>
              <a:ext cx="2001187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LANGAGE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9" name="Google Shape;219;p38"/>
            <p:cNvSpPr txBox="1"/>
            <p:nvPr/>
          </p:nvSpPr>
          <p:spPr>
            <a:xfrm>
              <a:off x="5795196" y="4012251"/>
              <a:ext cx="1881266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spAutoFit/>
            </a:bodyPr>
            <a:lstStyle/>
            <a:p>
              <a:pPr algn="ctr">
                <a:buClr>
                  <a:srgbClr val="434343"/>
                </a:buClr>
                <a:buSzPts val="1100"/>
              </a:pPr>
              <a:r>
                <a:rPr lang="fr-FR" sz="120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Homogénéisation de la langue utilisée dans les données</a:t>
              </a:r>
            </a:p>
          </p:txBody>
        </p:sp>
      </p:grpSp>
      <p:cxnSp>
        <p:nvCxnSpPr>
          <p:cNvPr id="220" name="Google Shape;220;p38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079550" y="2581716"/>
            <a:ext cx="3055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Nettoyage des données</a:t>
            </a:r>
          </a:p>
        </p:txBody>
      </p:sp>
      <p:sp>
        <p:nvSpPr>
          <p:cNvPr id="226" name="Google Shape;226;p38"/>
          <p:cNvSpPr txBox="1"/>
          <p:nvPr/>
        </p:nvSpPr>
        <p:spPr>
          <a:xfrm>
            <a:off x="3188396" y="2812313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dans le but d’augmenter l’efficacité du modèle d’apprentissage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A87837-1359-C746-AA89-9E174552E62B}"/>
              </a:ext>
            </a:extLst>
          </p:cNvPr>
          <p:cNvGrpSpPr/>
          <p:nvPr/>
        </p:nvGrpSpPr>
        <p:grpSpPr>
          <a:xfrm>
            <a:off x="3518068" y="1084090"/>
            <a:ext cx="2107798" cy="973210"/>
            <a:chOff x="3800006" y="1084115"/>
            <a:chExt cx="1910646" cy="973210"/>
          </a:xfrm>
        </p:grpSpPr>
        <p:sp>
          <p:nvSpPr>
            <p:cNvPr id="222" name="Google Shape;222;p38"/>
            <p:cNvSpPr/>
            <p:nvPr/>
          </p:nvSpPr>
          <p:spPr>
            <a:xfrm>
              <a:off x="3800006" y="1111125"/>
              <a:ext cx="1910645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3800007" y="1084115"/>
              <a:ext cx="1910645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VALEURS ABERRANTES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3919926" y="1436000"/>
              <a:ext cx="1670803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fr-FR" sz="120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Supprimer les données ayant des prix &gt;= 200€</a:t>
              </a:r>
            </a:p>
          </p:txBody>
        </p:sp>
      </p:grpSp>
      <p:sp>
        <p:nvSpPr>
          <p:cNvPr id="21" name="Google Shape;436;p42">
            <a:extLst>
              <a:ext uri="{FF2B5EF4-FFF2-40B4-BE49-F238E27FC236}">
                <a16:creationId xmlns:a16="http://schemas.microsoft.com/office/drawing/2014/main" id="{D6F781BE-B4F2-B24E-BBAA-B4F6A1CB52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/>
              <a:t>CONFIGURATION </a:t>
            </a:r>
            <a:br>
              <a:rPr lang="fr-FR"/>
            </a:br>
            <a:r>
              <a:rPr lang="fr-FR"/>
              <a:t>HADOOP, HDFS &amp; MONGODB</a:t>
            </a: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</a:rPr>
              <a:t>Automatisation des différents scripts pour industrialiser la solution</a:t>
            </a:r>
            <a:endParaRPr lang="fr-FR" sz="120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AUTOMATISATION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</a:rPr>
              <a:t>Création</a:t>
            </a:r>
            <a:r>
              <a:rPr lang="en" sz="1200">
                <a:solidFill>
                  <a:schemeClr val="dk1"/>
                </a:solidFill>
              </a:rPr>
              <a:t> de la base de don</a:t>
            </a:r>
            <a:r>
              <a:rPr lang="fr-FR" sz="1200">
                <a:solidFill>
                  <a:schemeClr val="dk1"/>
                </a:solidFill>
              </a:rPr>
              <a:t>nées MySQL MongoDB</a:t>
            </a:r>
            <a:endParaRPr sz="120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3462900" y="2171505"/>
            <a:ext cx="22182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>
                <a:solidFill>
                  <a:schemeClr val="dk1"/>
                </a:solidFill>
              </a:rPr>
              <a:t>Création et développement du modèle d’apprentissage des données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36;p42">
            <a:extLst>
              <a:ext uri="{FF2B5EF4-FFF2-40B4-BE49-F238E27FC236}">
                <a16:creationId xmlns:a16="http://schemas.microsoft.com/office/drawing/2014/main" id="{5C392363-88CF-EA4E-8E38-5D3E5B118A12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00000000-1234-1234-1234-123412341234}" type="slidenum">
              <a:rPr lang="en" sz="1300" smtClean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pPr algn="r">
                <a:defRPr/>
              </a:pPr>
              <a:t>15</a:t>
            </a:fld>
            <a:endParaRPr lang="en" sz="130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2AEE2A4-AEBC-BB46-AE7D-B6A3073D800C}"/>
              </a:ext>
            </a:extLst>
          </p:cNvPr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6689;p71">
              <a:extLst>
                <a:ext uri="{FF2B5EF4-FFF2-40B4-BE49-F238E27FC236}">
                  <a16:creationId xmlns:a16="http://schemas.microsoft.com/office/drawing/2014/main" id="{E1F36063-C7CF-D447-BD5A-747091D39D1E}"/>
                </a:ext>
              </a:extLst>
            </p:cNvPr>
            <p:cNvGrpSpPr/>
            <p:nvPr/>
          </p:nvGrpSpPr>
          <p:grpSpPr>
            <a:xfrm>
              <a:off x="1721577" y="1999177"/>
              <a:ext cx="353645" cy="353645"/>
              <a:chOff x="-34763900" y="3561225"/>
              <a:chExt cx="291450" cy="291450"/>
            </a:xfrm>
            <a:solidFill>
              <a:schemeClr val="bg1"/>
            </a:solidFill>
          </p:grpSpPr>
          <p:sp>
            <p:nvSpPr>
              <p:cNvPr id="47" name="Google Shape;6690;p71">
                <a:extLst>
                  <a:ext uri="{FF2B5EF4-FFF2-40B4-BE49-F238E27FC236}">
                    <a16:creationId xmlns:a16="http://schemas.microsoft.com/office/drawing/2014/main" id="{BF14BF42-1F70-FF46-AFD8-60083D684691}"/>
                  </a:ext>
                </a:extLst>
              </p:cNvPr>
              <p:cNvSpPr/>
              <p:nvPr/>
            </p:nvSpPr>
            <p:spPr>
              <a:xfrm>
                <a:off x="-34693800" y="3629750"/>
                <a:ext cx="152025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113" extrusionOk="0">
                    <a:moveTo>
                      <a:pt x="3025" y="1387"/>
                    </a:moveTo>
                    <a:cubicBezTo>
                      <a:pt x="3970" y="1387"/>
                      <a:pt x="4726" y="2143"/>
                      <a:pt x="4726" y="3088"/>
                    </a:cubicBezTo>
                    <a:cubicBezTo>
                      <a:pt x="4726" y="4033"/>
                      <a:pt x="3970" y="4789"/>
                      <a:pt x="3025" y="4789"/>
                    </a:cubicBezTo>
                    <a:cubicBezTo>
                      <a:pt x="2080" y="4789"/>
                      <a:pt x="1324" y="4033"/>
                      <a:pt x="1324" y="3088"/>
                    </a:cubicBezTo>
                    <a:cubicBezTo>
                      <a:pt x="1324" y="2143"/>
                      <a:pt x="2080" y="1387"/>
                      <a:pt x="3025" y="1387"/>
                    </a:cubicBezTo>
                    <a:close/>
                    <a:moveTo>
                      <a:pt x="2710" y="0"/>
                    </a:moveTo>
                    <a:lnTo>
                      <a:pt x="2710" y="442"/>
                    </a:lnTo>
                    <a:cubicBezTo>
                      <a:pt x="2710" y="599"/>
                      <a:pt x="2584" y="725"/>
                      <a:pt x="2426" y="757"/>
                    </a:cubicBezTo>
                    <a:cubicBezTo>
                      <a:pt x="2237" y="788"/>
                      <a:pt x="2017" y="914"/>
                      <a:pt x="1859" y="1009"/>
                    </a:cubicBezTo>
                    <a:cubicBezTo>
                      <a:pt x="1815" y="1031"/>
                      <a:pt x="1762" y="1041"/>
                      <a:pt x="1707" y="1041"/>
                    </a:cubicBezTo>
                    <a:cubicBezTo>
                      <a:pt x="1607" y="1041"/>
                      <a:pt x="1500" y="1007"/>
                      <a:pt x="1418" y="946"/>
                    </a:cubicBezTo>
                    <a:lnTo>
                      <a:pt x="1103" y="631"/>
                    </a:lnTo>
                    <a:lnTo>
                      <a:pt x="631" y="1103"/>
                    </a:lnTo>
                    <a:lnTo>
                      <a:pt x="946" y="1418"/>
                    </a:lnTo>
                    <a:cubicBezTo>
                      <a:pt x="1072" y="1544"/>
                      <a:pt x="1072" y="1702"/>
                      <a:pt x="977" y="1859"/>
                    </a:cubicBezTo>
                    <a:cubicBezTo>
                      <a:pt x="851" y="2048"/>
                      <a:pt x="788" y="2269"/>
                      <a:pt x="757" y="2458"/>
                    </a:cubicBezTo>
                    <a:cubicBezTo>
                      <a:pt x="694" y="2615"/>
                      <a:pt x="599" y="2710"/>
                      <a:pt x="442" y="2710"/>
                    </a:cubicBezTo>
                    <a:lnTo>
                      <a:pt x="1" y="2710"/>
                    </a:lnTo>
                    <a:lnTo>
                      <a:pt x="1" y="3403"/>
                    </a:lnTo>
                    <a:lnTo>
                      <a:pt x="442" y="3403"/>
                    </a:lnTo>
                    <a:cubicBezTo>
                      <a:pt x="599" y="3403"/>
                      <a:pt x="694" y="3498"/>
                      <a:pt x="757" y="3655"/>
                    </a:cubicBezTo>
                    <a:cubicBezTo>
                      <a:pt x="788" y="3876"/>
                      <a:pt x="914" y="4096"/>
                      <a:pt x="977" y="4254"/>
                    </a:cubicBezTo>
                    <a:cubicBezTo>
                      <a:pt x="1072" y="4380"/>
                      <a:pt x="1009" y="4569"/>
                      <a:pt x="946" y="4695"/>
                    </a:cubicBezTo>
                    <a:lnTo>
                      <a:pt x="631" y="5010"/>
                    </a:lnTo>
                    <a:lnTo>
                      <a:pt x="1103" y="5482"/>
                    </a:lnTo>
                    <a:lnTo>
                      <a:pt x="1418" y="5167"/>
                    </a:lnTo>
                    <a:cubicBezTo>
                      <a:pt x="1486" y="5100"/>
                      <a:pt x="1562" y="5068"/>
                      <a:pt x="1643" y="5068"/>
                    </a:cubicBezTo>
                    <a:cubicBezTo>
                      <a:pt x="1713" y="5068"/>
                      <a:pt x="1786" y="5092"/>
                      <a:pt x="1859" y="5136"/>
                    </a:cubicBezTo>
                    <a:cubicBezTo>
                      <a:pt x="2048" y="5230"/>
                      <a:pt x="2237" y="5325"/>
                      <a:pt x="2426" y="5356"/>
                    </a:cubicBezTo>
                    <a:cubicBezTo>
                      <a:pt x="2584" y="5419"/>
                      <a:pt x="2710" y="5514"/>
                      <a:pt x="2710" y="5671"/>
                    </a:cubicBezTo>
                    <a:lnTo>
                      <a:pt x="2710" y="6112"/>
                    </a:lnTo>
                    <a:lnTo>
                      <a:pt x="3372" y="6112"/>
                    </a:lnTo>
                    <a:lnTo>
                      <a:pt x="3372" y="5734"/>
                    </a:lnTo>
                    <a:cubicBezTo>
                      <a:pt x="3372" y="5577"/>
                      <a:pt x="3498" y="5451"/>
                      <a:pt x="3655" y="5419"/>
                    </a:cubicBezTo>
                    <a:cubicBezTo>
                      <a:pt x="3844" y="5356"/>
                      <a:pt x="4096" y="5262"/>
                      <a:pt x="4254" y="5167"/>
                    </a:cubicBezTo>
                    <a:cubicBezTo>
                      <a:pt x="4300" y="5133"/>
                      <a:pt x="4355" y="5119"/>
                      <a:pt x="4410" y="5119"/>
                    </a:cubicBezTo>
                    <a:cubicBezTo>
                      <a:pt x="4506" y="5119"/>
                      <a:pt x="4603" y="5159"/>
                      <a:pt x="4663" y="5199"/>
                    </a:cubicBezTo>
                    <a:lnTo>
                      <a:pt x="5010" y="5514"/>
                    </a:lnTo>
                    <a:lnTo>
                      <a:pt x="5451" y="5041"/>
                    </a:lnTo>
                    <a:lnTo>
                      <a:pt x="5136" y="4726"/>
                    </a:lnTo>
                    <a:cubicBezTo>
                      <a:pt x="5041" y="4632"/>
                      <a:pt x="5041" y="4474"/>
                      <a:pt x="5104" y="4285"/>
                    </a:cubicBezTo>
                    <a:cubicBezTo>
                      <a:pt x="5230" y="4096"/>
                      <a:pt x="5293" y="3907"/>
                      <a:pt x="5356" y="3718"/>
                    </a:cubicBezTo>
                    <a:cubicBezTo>
                      <a:pt x="5388" y="3561"/>
                      <a:pt x="5514" y="3434"/>
                      <a:pt x="5671" y="3434"/>
                    </a:cubicBezTo>
                    <a:lnTo>
                      <a:pt x="6081" y="3434"/>
                    </a:lnTo>
                    <a:lnTo>
                      <a:pt x="6081" y="2773"/>
                    </a:lnTo>
                    <a:lnTo>
                      <a:pt x="5671" y="2773"/>
                    </a:lnTo>
                    <a:cubicBezTo>
                      <a:pt x="5514" y="2710"/>
                      <a:pt x="5388" y="2615"/>
                      <a:pt x="5356" y="2458"/>
                    </a:cubicBezTo>
                    <a:cubicBezTo>
                      <a:pt x="5293" y="2269"/>
                      <a:pt x="5199" y="2017"/>
                      <a:pt x="5104" y="1859"/>
                    </a:cubicBezTo>
                    <a:cubicBezTo>
                      <a:pt x="5041" y="1733"/>
                      <a:pt x="5073" y="1544"/>
                      <a:pt x="5136" y="1418"/>
                    </a:cubicBezTo>
                    <a:lnTo>
                      <a:pt x="5451" y="1103"/>
                    </a:lnTo>
                    <a:lnTo>
                      <a:pt x="5010" y="631"/>
                    </a:lnTo>
                    <a:lnTo>
                      <a:pt x="4663" y="946"/>
                    </a:lnTo>
                    <a:cubicBezTo>
                      <a:pt x="4608" y="1019"/>
                      <a:pt x="4531" y="1050"/>
                      <a:pt x="4445" y="1050"/>
                    </a:cubicBezTo>
                    <a:cubicBezTo>
                      <a:pt x="4384" y="1050"/>
                      <a:pt x="4319" y="1035"/>
                      <a:pt x="4254" y="1009"/>
                    </a:cubicBezTo>
                    <a:cubicBezTo>
                      <a:pt x="4033" y="883"/>
                      <a:pt x="3844" y="788"/>
                      <a:pt x="3655" y="757"/>
                    </a:cubicBezTo>
                    <a:cubicBezTo>
                      <a:pt x="3498" y="725"/>
                      <a:pt x="3372" y="599"/>
                      <a:pt x="3372" y="442"/>
                    </a:cubicBezTo>
                    <a:lnTo>
                      <a:pt x="33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691;p71">
                <a:extLst>
                  <a:ext uri="{FF2B5EF4-FFF2-40B4-BE49-F238E27FC236}">
                    <a16:creationId xmlns:a16="http://schemas.microsoft.com/office/drawing/2014/main" id="{A5136293-317A-4A48-A583-F10440B325E3}"/>
                  </a:ext>
                </a:extLst>
              </p:cNvPr>
              <p:cNvSpPr/>
              <p:nvPr/>
            </p:nvSpPr>
            <p:spPr>
              <a:xfrm>
                <a:off x="-34763900" y="3561225"/>
                <a:ext cx="29145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58" extrusionOk="0">
                    <a:moveTo>
                      <a:pt x="6522" y="2048"/>
                    </a:moveTo>
                    <a:cubicBezTo>
                      <a:pt x="6743" y="2048"/>
                      <a:pt x="6900" y="2206"/>
                      <a:pt x="6900" y="2395"/>
                    </a:cubicBezTo>
                    <a:lnTo>
                      <a:pt x="6900" y="2899"/>
                    </a:lnTo>
                    <a:cubicBezTo>
                      <a:pt x="6995" y="2962"/>
                      <a:pt x="7089" y="2994"/>
                      <a:pt x="7152" y="3025"/>
                    </a:cubicBezTo>
                    <a:lnTo>
                      <a:pt x="7530" y="2678"/>
                    </a:lnTo>
                    <a:cubicBezTo>
                      <a:pt x="7578" y="2615"/>
                      <a:pt x="7664" y="2584"/>
                      <a:pt x="7755" y="2584"/>
                    </a:cubicBezTo>
                    <a:cubicBezTo>
                      <a:pt x="7845" y="2584"/>
                      <a:pt x="7940" y="2615"/>
                      <a:pt x="8003" y="2678"/>
                    </a:cubicBezTo>
                    <a:lnTo>
                      <a:pt x="8979" y="3655"/>
                    </a:lnTo>
                    <a:cubicBezTo>
                      <a:pt x="9106" y="3781"/>
                      <a:pt x="9106" y="4002"/>
                      <a:pt x="8979" y="4128"/>
                    </a:cubicBezTo>
                    <a:lnTo>
                      <a:pt x="8633" y="4474"/>
                    </a:lnTo>
                    <a:cubicBezTo>
                      <a:pt x="8664" y="4569"/>
                      <a:pt x="8696" y="4695"/>
                      <a:pt x="8727" y="4758"/>
                    </a:cubicBezTo>
                    <a:lnTo>
                      <a:pt x="9263" y="4758"/>
                    </a:lnTo>
                    <a:cubicBezTo>
                      <a:pt x="9452" y="4758"/>
                      <a:pt x="9610" y="4915"/>
                      <a:pt x="9610" y="5104"/>
                    </a:cubicBezTo>
                    <a:lnTo>
                      <a:pt x="9610" y="6491"/>
                    </a:lnTo>
                    <a:cubicBezTo>
                      <a:pt x="9610" y="6680"/>
                      <a:pt x="9452" y="6837"/>
                      <a:pt x="9263" y="6837"/>
                    </a:cubicBezTo>
                    <a:lnTo>
                      <a:pt x="8727" y="6837"/>
                    </a:lnTo>
                    <a:cubicBezTo>
                      <a:pt x="8696" y="6963"/>
                      <a:pt x="8664" y="7026"/>
                      <a:pt x="8633" y="7121"/>
                    </a:cubicBezTo>
                    <a:lnTo>
                      <a:pt x="8979" y="7467"/>
                    </a:lnTo>
                    <a:cubicBezTo>
                      <a:pt x="9106" y="7593"/>
                      <a:pt x="9106" y="7814"/>
                      <a:pt x="8979" y="7940"/>
                    </a:cubicBezTo>
                    <a:lnTo>
                      <a:pt x="8003" y="8916"/>
                    </a:lnTo>
                    <a:cubicBezTo>
                      <a:pt x="7940" y="8979"/>
                      <a:pt x="7845" y="9011"/>
                      <a:pt x="7755" y="9011"/>
                    </a:cubicBezTo>
                    <a:cubicBezTo>
                      <a:pt x="7664" y="9011"/>
                      <a:pt x="7578" y="8979"/>
                      <a:pt x="7530" y="8916"/>
                    </a:cubicBezTo>
                    <a:lnTo>
                      <a:pt x="7152" y="8570"/>
                    </a:lnTo>
                    <a:cubicBezTo>
                      <a:pt x="7089" y="8601"/>
                      <a:pt x="6963" y="8664"/>
                      <a:pt x="6900" y="8696"/>
                    </a:cubicBezTo>
                    <a:lnTo>
                      <a:pt x="6900" y="9200"/>
                    </a:lnTo>
                    <a:cubicBezTo>
                      <a:pt x="6900" y="9389"/>
                      <a:pt x="6743" y="9547"/>
                      <a:pt x="6522" y="9547"/>
                    </a:cubicBezTo>
                    <a:lnTo>
                      <a:pt x="5167" y="9547"/>
                    </a:lnTo>
                    <a:cubicBezTo>
                      <a:pt x="4947" y="9547"/>
                      <a:pt x="4789" y="9389"/>
                      <a:pt x="4789" y="9200"/>
                    </a:cubicBezTo>
                    <a:lnTo>
                      <a:pt x="4789" y="8696"/>
                    </a:lnTo>
                    <a:cubicBezTo>
                      <a:pt x="4695" y="8664"/>
                      <a:pt x="4600" y="8601"/>
                      <a:pt x="4537" y="8570"/>
                    </a:cubicBezTo>
                    <a:lnTo>
                      <a:pt x="4159" y="8916"/>
                    </a:lnTo>
                    <a:cubicBezTo>
                      <a:pt x="4112" y="8979"/>
                      <a:pt x="4025" y="9011"/>
                      <a:pt x="3935" y="9011"/>
                    </a:cubicBezTo>
                    <a:cubicBezTo>
                      <a:pt x="3844" y="9011"/>
                      <a:pt x="3750" y="8979"/>
                      <a:pt x="3687" y="8916"/>
                    </a:cubicBezTo>
                    <a:lnTo>
                      <a:pt x="2710" y="7940"/>
                    </a:lnTo>
                    <a:cubicBezTo>
                      <a:pt x="2584" y="7814"/>
                      <a:pt x="2584" y="7593"/>
                      <a:pt x="2710" y="7467"/>
                    </a:cubicBezTo>
                    <a:lnTo>
                      <a:pt x="3057" y="7121"/>
                    </a:lnTo>
                    <a:cubicBezTo>
                      <a:pt x="3025" y="7026"/>
                      <a:pt x="2994" y="6932"/>
                      <a:pt x="2962" y="6837"/>
                    </a:cubicBezTo>
                    <a:lnTo>
                      <a:pt x="2426" y="6837"/>
                    </a:lnTo>
                    <a:cubicBezTo>
                      <a:pt x="2237" y="6837"/>
                      <a:pt x="2080" y="6680"/>
                      <a:pt x="2080" y="6491"/>
                    </a:cubicBezTo>
                    <a:lnTo>
                      <a:pt x="2080" y="5104"/>
                    </a:lnTo>
                    <a:cubicBezTo>
                      <a:pt x="2080" y="4915"/>
                      <a:pt x="2237" y="4758"/>
                      <a:pt x="2426" y="4758"/>
                    </a:cubicBezTo>
                    <a:lnTo>
                      <a:pt x="2962" y="4758"/>
                    </a:lnTo>
                    <a:cubicBezTo>
                      <a:pt x="2994" y="4632"/>
                      <a:pt x="3025" y="4569"/>
                      <a:pt x="3057" y="4474"/>
                    </a:cubicBezTo>
                    <a:lnTo>
                      <a:pt x="2710" y="4128"/>
                    </a:lnTo>
                    <a:cubicBezTo>
                      <a:pt x="2584" y="4002"/>
                      <a:pt x="2584" y="3781"/>
                      <a:pt x="2710" y="3655"/>
                    </a:cubicBezTo>
                    <a:lnTo>
                      <a:pt x="3687" y="2678"/>
                    </a:lnTo>
                    <a:cubicBezTo>
                      <a:pt x="3750" y="2615"/>
                      <a:pt x="3844" y="2584"/>
                      <a:pt x="3935" y="2584"/>
                    </a:cubicBezTo>
                    <a:cubicBezTo>
                      <a:pt x="4025" y="2584"/>
                      <a:pt x="4112" y="2615"/>
                      <a:pt x="4159" y="2678"/>
                    </a:cubicBezTo>
                    <a:lnTo>
                      <a:pt x="4537" y="3025"/>
                    </a:lnTo>
                    <a:cubicBezTo>
                      <a:pt x="4600" y="2994"/>
                      <a:pt x="4726" y="2962"/>
                      <a:pt x="4789" y="2899"/>
                    </a:cubicBezTo>
                    <a:lnTo>
                      <a:pt x="4789" y="2395"/>
                    </a:lnTo>
                    <a:cubicBezTo>
                      <a:pt x="4789" y="2206"/>
                      <a:pt x="4947" y="2048"/>
                      <a:pt x="5167" y="2048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1" y="2647"/>
                      <a:pt x="1" y="5829"/>
                    </a:cubicBezTo>
                    <a:cubicBezTo>
                      <a:pt x="1" y="6837"/>
                      <a:pt x="284" y="7877"/>
                      <a:pt x="820" y="8790"/>
                    </a:cubicBezTo>
                    <a:lnTo>
                      <a:pt x="32" y="11185"/>
                    </a:lnTo>
                    <a:cubicBezTo>
                      <a:pt x="1" y="11311"/>
                      <a:pt x="32" y="11468"/>
                      <a:pt x="127" y="11531"/>
                    </a:cubicBezTo>
                    <a:cubicBezTo>
                      <a:pt x="174" y="11602"/>
                      <a:pt x="274" y="11638"/>
                      <a:pt x="375" y="11638"/>
                    </a:cubicBezTo>
                    <a:cubicBezTo>
                      <a:pt x="408" y="11638"/>
                      <a:pt x="442" y="11634"/>
                      <a:pt x="473" y="11626"/>
                    </a:cubicBezTo>
                    <a:lnTo>
                      <a:pt x="2868" y="10838"/>
                    </a:lnTo>
                    <a:cubicBezTo>
                      <a:pt x="3781" y="11374"/>
                      <a:pt x="4789" y="11657"/>
                      <a:pt x="5829" y="11657"/>
                    </a:cubicBezTo>
                    <a:cubicBezTo>
                      <a:pt x="9011" y="11657"/>
                      <a:pt x="11657" y="9011"/>
                      <a:pt x="11657" y="5829"/>
                    </a:cubicBezTo>
                    <a:cubicBezTo>
                      <a:pt x="11657" y="2584"/>
                      <a:pt x="9011" y="1"/>
                      <a:pt x="58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692;p71">
                <a:extLst>
                  <a:ext uri="{FF2B5EF4-FFF2-40B4-BE49-F238E27FC236}">
                    <a16:creationId xmlns:a16="http://schemas.microsoft.com/office/drawing/2014/main" id="{4006EBCC-E91F-5A48-B551-B54AE19022C6}"/>
                  </a:ext>
                </a:extLst>
              </p:cNvPr>
              <p:cNvSpPr/>
              <p:nvPr/>
            </p:nvSpPr>
            <p:spPr>
              <a:xfrm>
                <a:off x="-34644175" y="368095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cubicBezTo>
                      <a:pt x="1576" y="2048"/>
                      <a:pt x="2048" y="1576"/>
                      <a:pt x="2048" y="1040"/>
                    </a:cubicBezTo>
                    <a:cubicBezTo>
                      <a:pt x="2048" y="441"/>
                      <a:pt x="1576" y="0"/>
                      <a:pt x="10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B9E0F28-B5E1-284E-B752-77CFFD2199E9}"/>
              </a:ext>
            </a:extLst>
          </p:cNvPr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2DDAF9FF-9EAC-3748-9B44-C91687D666FB}"/>
                </a:ext>
              </a:extLst>
            </p:cNvPr>
            <p:cNvGrpSpPr/>
            <p:nvPr/>
          </p:nvGrpSpPr>
          <p:grpSpPr>
            <a:xfrm>
              <a:off x="7049289" y="1974704"/>
              <a:ext cx="392622" cy="393601"/>
              <a:chOff x="3008305" y="4246260"/>
              <a:chExt cx="626426" cy="627985"/>
            </a:xfrm>
            <a:solidFill>
              <a:schemeClr val="bg1"/>
            </a:solidFill>
          </p:grpSpPr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D6E66B18-55C9-0E41-B5D1-FB948F322B31}"/>
                  </a:ext>
                </a:extLst>
              </p:cNvPr>
              <p:cNvGrpSpPr/>
              <p:nvPr/>
            </p:nvGrpSpPr>
            <p:grpSpPr>
              <a:xfrm>
                <a:off x="3008305" y="4246260"/>
                <a:ext cx="626426" cy="627985"/>
                <a:chOff x="2714505" y="4539607"/>
                <a:chExt cx="419443" cy="420487"/>
              </a:xfrm>
              <a:grpFill/>
            </p:grpSpPr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68520039-8A03-8A48-9985-4CE0D450B24E}"/>
                    </a:ext>
                  </a:extLst>
                </p:cNvPr>
                <p:cNvSpPr/>
                <p:nvPr/>
              </p:nvSpPr>
              <p:spPr>
                <a:xfrm>
                  <a:off x="2898762" y="4720530"/>
                  <a:ext cx="195107" cy="1943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56" name="Google Shape;8223;p74">
                  <a:extLst>
                    <a:ext uri="{FF2B5EF4-FFF2-40B4-BE49-F238E27FC236}">
                      <a16:creationId xmlns:a16="http://schemas.microsoft.com/office/drawing/2014/main" id="{16344647-F45E-3C42-A87E-FBF780E5AA61}"/>
                    </a:ext>
                  </a:extLst>
                </p:cNvPr>
                <p:cNvGrpSpPr/>
                <p:nvPr/>
              </p:nvGrpSpPr>
              <p:grpSpPr>
                <a:xfrm>
                  <a:off x="2714505" y="4539607"/>
                  <a:ext cx="419443" cy="420487"/>
                  <a:chOff x="-3771675" y="3971775"/>
                  <a:chExt cx="291300" cy="292025"/>
                </a:xfrm>
                <a:grpFill/>
              </p:grpSpPr>
              <p:sp>
                <p:nvSpPr>
                  <p:cNvPr id="57" name="Google Shape;8224;p74">
                    <a:extLst>
                      <a:ext uri="{FF2B5EF4-FFF2-40B4-BE49-F238E27FC236}">
                        <a16:creationId xmlns:a16="http://schemas.microsoft.com/office/drawing/2014/main" id="{7841A22D-DFC6-2143-A471-EC94B9A39D9C}"/>
                      </a:ext>
                    </a:extLst>
                  </p:cNvPr>
                  <p:cNvSpPr/>
                  <p:nvPr/>
                </p:nvSpPr>
                <p:spPr>
                  <a:xfrm>
                    <a:off x="-3770100" y="3971775"/>
                    <a:ext cx="218975" cy="6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2671" extrusionOk="0">
                        <a:moveTo>
                          <a:pt x="4391" y="0"/>
                        </a:moveTo>
                        <a:cubicBezTo>
                          <a:pt x="2410" y="0"/>
                          <a:pt x="426" y="449"/>
                          <a:pt x="0" y="1347"/>
                        </a:cubicBezTo>
                        <a:cubicBezTo>
                          <a:pt x="426" y="2229"/>
                          <a:pt x="2410" y="2670"/>
                          <a:pt x="4391" y="2670"/>
                        </a:cubicBezTo>
                        <a:cubicBezTo>
                          <a:pt x="6372" y="2670"/>
                          <a:pt x="8349" y="2229"/>
                          <a:pt x="8759" y="1347"/>
                        </a:cubicBezTo>
                        <a:cubicBezTo>
                          <a:pt x="8349" y="449"/>
                          <a:pt x="6372" y="0"/>
                          <a:pt x="439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225;p74">
                    <a:extLst>
                      <a:ext uri="{FF2B5EF4-FFF2-40B4-BE49-F238E27FC236}">
                        <a16:creationId xmlns:a16="http://schemas.microsoft.com/office/drawing/2014/main" id="{6DE81811-6911-C34C-B411-2C08B5993E2C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030650"/>
                    <a:ext cx="222125" cy="7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5" h="3120" extrusionOk="0">
                        <a:moveTo>
                          <a:pt x="0" y="0"/>
                        </a:moveTo>
                        <a:lnTo>
                          <a:pt x="0" y="1418"/>
                        </a:lnTo>
                        <a:cubicBezTo>
                          <a:pt x="0" y="2521"/>
                          <a:pt x="2048" y="3088"/>
                          <a:pt x="4127" y="3119"/>
                        </a:cubicBezTo>
                        <a:cubicBezTo>
                          <a:pt x="4915" y="1891"/>
                          <a:pt x="6301" y="1103"/>
                          <a:pt x="7877" y="1103"/>
                        </a:cubicBezTo>
                        <a:cubicBezTo>
                          <a:pt x="8223" y="1103"/>
                          <a:pt x="8570" y="1135"/>
                          <a:pt x="8885" y="1229"/>
                        </a:cubicBezTo>
                        <a:lnTo>
                          <a:pt x="8885" y="0"/>
                        </a:lnTo>
                        <a:cubicBezTo>
                          <a:pt x="7908" y="788"/>
                          <a:pt x="6112" y="1072"/>
                          <a:pt x="4443" y="1072"/>
                        </a:cubicBezTo>
                        <a:cubicBezTo>
                          <a:pt x="2804" y="1072"/>
                          <a:pt x="977" y="757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8226;p74">
                    <a:extLst>
                      <a:ext uri="{FF2B5EF4-FFF2-40B4-BE49-F238E27FC236}">
                        <a16:creationId xmlns:a16="http://schemas.microsoft.com/office/drawing/2014/main" id="{4177505E-9A57-0F4D-8EE9-A7B3CFA1FCF3}"/>
                      </a:ext>
                    </a:extLst>
                  </p:cNvPr>
                  <p:cNvSpPr/>
                  <p:nvPr/>
                </p:nvSpPr>
                <p:spPr>
                  <a:xfrm>
                    <a:off x="-3669425" y="4074750"/>
                    <a:ext cx="189050" cy="1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2" h="7562" extrusionOk="0">
                        <a:moveTo>
                          <a:pt x="5501" y="2732"/>
                        </a:moveTo>
                        <a:cubicBezTo>
                          <a:pt x="5748" y="2732"/>
                          <a:pt x="6008" y="3067"/>
                          <a:pt x="5766" y="3309"/>
                        </a:cubicBezTo>
                        <a:lnTo>
                          <a:pt x="3718" y="5356"/>
                        </a:lnTo>
                        <a:cubicBezTo>
                          <a:pt x="3655" y="5420"/>
                          <a:pt x="3568" y="5451"/>
                          <a:pt x="3482" y="5451"/>
                        </a:cubicBezTo>
                        <a:cubicBezTo>
                          <a:pt x="3395" y="5451"/>
                          <a:pt x="3308" y="5420"/>
                          <a:pt x="3245" y="5356"/>
                        </a:cubicBezTo>
                        <a:lnTo>
                          <a:pt x="1859" y="4002"/>
                        </a:lnTo>
                        <a:cubicBezTo>
                          <a:pt x="1617" y="3760"/>
                          <a:pt x="1840" y="3425"/>
                          <a:pt x="2099" y="3425"/>
                        </a:cubicBezTo>
                        <a:cubicBezTo>
                          <a:pt x="2177" y="3425"/>
                          <a:pt x="2259" y="3456"/>
                          <a:pt x="2332" y="3529"/>
                        </a:cubicBezTo>
                        <a:lnTo>
                          <a:pt x="3466" y="4663"/>
                        </a:lnTo>
                        <a:lnTo>
                          <a:pt x="5293" y="2836"/>
                        </a:lnTo>
                        <a:cubicBezTo>
                          <a:pt x="5352" y="2763"/>
                          <a:pt x="5426" y="2732"/>
                          <a:pt x="5501" y="2732"/>
                        </a:cubicBezTo>
                        <a:close/>
                        <a:moveTo>
                          <a:pt x="3781" y="1"/>
                        </a:moveTo>
                        <a:cubicBezTo>
                          <a:pt x="1702" y="1"/>
                          <a:pt x="0" y="1702"/>
                          <a:pt x="0" y="3781"/>
                        </a:cubicBezTo>
                        <a:cubicBezTo>
                          <a:pt x="0" y="5892"/>
                          <a:pt x="1702" y="7562"/>
                          <a:pt x="3781" y="7562"/>
                        </a:cubicBezTo>
                        <a:cubicBezTo>
                          <a:pt x="5860" y="7562"/>
                          <a:pt x="7562" y="5892"/>
                          <a:pt x="7562" y="3781"/>
                        </a:cubicBezTo>
                        <a:cubicBezTo>
                          <a:pt x="7562" y="1702"/>
                          <a:pt x="5860" y="1"/>
                          <a:pt x="378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8227;p74">
                    <a:extLst>
                      <a:ext uri="{FF2B5EF4-FFF2-40B4-BE49-F238E27FC236}">
                        <a16:creationId xmlns:a16="http://schemas.microsoft.com/office/drawing/2014/main" id="{B293BD04-D268-CA48-BF2C-EC1DC89F9FAB}"/>
                      </a:ext>
                    </a:extLst>
                  </p:cNvPr>
                  <p:cNvSpPr/>
                  <p:nvPr/>
                </p:nvSpPr>
                <p:spPr>
                  <a:xfrm>
                    <a:off x="-3771672" y="4099950"/>
                    <a:ext cx="94525" cy="7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3057" extrusionOk="0">
                        <a:moveTo>
                          <a:pt x="0" y="1"/>
                        </a:moveTo>
                        <a:lnTo>
                          <a:pt x="0" y="1419"/>
                        </a:lnTo>
                        <a:cubicBezTo>
                          <a:pt x="0" y="2364"/>
                          <a:pt x="1607" y="2899"/>
                          <a:pt x="3434" y="3057"/>
                        </a:cubicBezTo>
                        <a:cubicBezTo>
                          <a:pt x="3371" y="2364"/>
                          <a:pt x="3497" y="1671"/>
                          <a:pt x="3781" y="1040"/>
                        </a:cubicBezTo>
                        <a:cubicBezTo>
                          <a:pt x="2332" y="977"/>
                          <a:pt x="819" y="66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8228;p74">
                    <a:extLst>
                      <a:ext uri="{FF2B5EF4-FFF2-40B4-BE49-F238E27FC236}">
                        <a16:creationId xmlns:a16="http://schemas.microsoft.com/office/drawing/2014/main" id="{1DDDAF81-5D08-6441-890B-1E51932FEA9A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167700"/>
                    <a:ext cx="135500" cy="9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0" h="3813" extrusionOk="0">
                        <a:moveTo>
                          <a:pt x="0" y="0"/>
                        </a:moveTo>
                        <a:lnTo>
                          <a:pt x="0" y="2111"/>
                        </a:lnTo>
                        <a:cubicBezTo>
                          <a:pt x="0" y="3277"/>
                          <a:pt x="2237" y="3812"/>
                          <a:pt x="4443" y="3812"/>
                        </a:cubicBezTo>
                        <a:cubicBezTo>
                          <a:pt x="4789" y="3812"/>
                          <a:pt x="5104" y="3812"/>
                          <a:pt x="5419" y="3781"/>
                        </a:cubicBezTo>
                        <a:cubicBezTo>
                          <a:pt x="4474" y="3151"/>
                          <a:pt x="3781" y="2206"/>
                          <a:pt x="3529" y="1071"/>
                        </a:cubicBezTo>
                        <a:cubicBezTo>
                          <a:pt x="2174" y="977"/>
                          <a:pt x="788" y="66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B85469EE-0494-9749-A733-059E0C3D5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434343">
                    <a:tint val="45000"/>
                    <a:satMod val="400000"/>
                  </a:srgbClr>
                </a:duotone>
              </a:blip>
              <a:srcRect t="33143" r="84143" b="33722"/>
              <a:stretch/>
            </p:blipFill>
            <p:spPr>
              <a:xfrm>
                <a:off x="3375974" y="4528015"/>
                <a:ext cx="142969" cy="298743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44A8011-584C-9540-BB82-98B7342A370D}"/>
              </a:ext>
            </a:extLst>
          </p:cNvPr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E46F342C-8434-194C-ADC9-C8DD4C96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89333" y="3557552"/>
              <a:ext cx="565334" cy="565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>
            <a:spLocks noGrp="1"/>
          </p:cNvSpPr>
          <p:nvPr>
            <p:ph type="subTitle" idx="1"/>
          </p:nvPr>
        </p:nvSpPr>
        <p:spPr>
          <a:xfrm>
            <a:off x="2210204" y="2892403"/>
            <a:ext cx="4718791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BERGAMIN Maximilien – JAULGEY Thomas – REYNARD Thibaut</a:t>
            </a:r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ctrTitle"/>
          </p:nvPr>
        </p:nvSpPr>
        <p:spPr>
          <a:xfrm>
            <a:off x="2638350" y="1571850"/>
            <a:ext cx="3867300" cy="12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</a:t>
            </a:r>
            <a:endParaRPr/>
          </a:p>
        </p:txBody>
      </p:sp>
      <p:cxnSp>
        <p:nvCxnSpPr>
          <p:cNvPr id="521" name="Google Shape;521;p4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1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2"/>
          </p:nvPr>
        </p:nvSpPr>
        <p:spPr>
          <a:xfrm>
            <a:off x="224852" y="799595"/>
            <a:ext cx="213974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RECAPITULATIF DU SUJET</a:t>
            </a:r>
            <a:endParaRPr/>
          </a:p>
        </p:txBody>
      </p:sp>
      <p:sp>
        <p:nvSpPr>
          <p:cNvPr id="185" name="Google Shape;185;p3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7995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01</a:t>
            </a:r>
            <a:endParaRPr lang="fr-FR"/>
          </a:p>
        </p:txBody>
      </p:sp>
      <p:sp>
        <p:nvSpPr>
          <p:cNvPr id="186" name="Google Shape;186;p30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7709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lang="fr-FR"/>
          </a:p>
        </p:txBody>
      </p:sp>
      <p:sp>
        <p:nvSpPr>
          <p:cNvPr id="187" name="Google Shape;187;p30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31097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30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41294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ctrTitle" idx="9"/>
          </p:nvPr>
        </p:nvSpPr>
        <p:spPr>
          <a:xfrm>
            <a:off x="390296" y="17709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ctrTitle" idx="16"/>
          </p:nvPr>
        </p:nvSpPr>
        <p:spPr>
          <a:xfrm>
            <a:off x="6811558" y="30705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AVANCEMENT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ctrTitle" idx="18"/>
          </p:nvPr>
        </p:nvSpPr>
        <p:spPr>
          <a:xfrm>
            <a:off x="6811558" y="412365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SUITE DU PROJET</a:t>
            </a:r>
            <a:endParaRPr/>
          </a:p>
        </p:txBody>
      </p:sp>
      <p:cxnSp>
        <p:nvCxnSpPr>
          <p:cNvPr id="192" name="Google Shape;192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657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SUJET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Récapitulatif et précision des attentes </a:t>
            </a:r>
            <a:endParaRPr/>
          </a:p>
        </p:txBody>
      </p:sp>
      <p:cxnSp>
        <p:nvCxnSpPr>
          <p:cNvPr id="202" name="Google Shape;202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E5221EF-8F6D-A74F-B181-487F82AB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75" y="686022"/>
            <a:ext cx="1375806" cy="13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2A32C7-EF47-4B07-9E43-8EA90CA1E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ANALYSE DU SUJET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A76F50-E167-4D7A-97CD-5517A5517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E2BF5BC-04E2-2449-94BB-E2238D3B2A0D}"/>
              </a:ext>
            </a:extLst>
          </p:cNvPr>
          <p:cNvGrpSpPr/>
          <p:nvPr/>
        </p:nvGrpSpPr>
        <p:grpSpPr>
          <a:xfrm>
            <a:off x="679307" y="957970"/>
            <a:ext cx="7485998" cy="3474237"/>
            <a:chOff x="679307" y="918556"/>
            <a:chExt cx="7485998" cy="3474237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B9C24CDB-E644-8E47-9328-275E2A05BF33}"/>
                </a:ext>
              </a:extLst>
            </p:cNvPr>
            <p:cNvGrpSpPr/>
            <p:nvPr/>
          </p:nvGrpSpPr>
          <p:grpSpPr>
            <a:xfrm>
              <a:off x="679307" y="918556"/>
              <a:ext cx="7485998" cy="3474237"/>
              <a:chOff x="679307" y="918556"/>
              <a:chExt cx="7485998" cy="3474237"/>
            </a:xfrm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1BDE43B9-6C74-DF42-B9E5-B6F675D65AFE}"/>
                  </a:ext>
                </a:extLst>
              </p:cNvPr>
              <p:cNvGrpSpPr/>
              <p:nvPr/>
            </p:nvGrpSpPr>
            <p:grpSpPr>
              <a:xfrm>
                <a:off x="679307" y="918556"/>
                <a:ext cx="7485998" cy="3474237"/>
                <a:chOff x="679307" y="918556"/>
                <a:chExt cx="7485998" cy="3474237"/>
              </a:xfrm>
            </p:grpSpPr>
            <p:grpSp>
              <p:nvGrpSpPr>
                <p:cNvPr id="46" name="Groupe 45">
                  <a:extLst>
                    <a:ext uri="{FF2B5EF4-FFF2-40B4-BE49-F238E27FC236}">
                      <a16:creationId xmlns:a16="http://schemas.microsoft.com/office/drawing/2014/main" id="{C60C52FA-C67B-AB41-84A8-AD6AA415EBE9}"/>
                    </a:ext>
                  </a:extLst>
                </p:cNvPr>
                <p:cNvGrpSpPr/>
                <p:nvPr/>
              </p:nvGrpSpPr>
              <p:grpSpPr>
                <a:xfrm>
                  <a:off x="679307" y="918556"/>
                  <a:ext cx="7485998" cy="3396649"/>
                  <a:chOff x="679307" y="918556"/>
                  <a:chExt cx="7485998" cy="3396649"/>
                </a:xfrm>
              </p:grpSpPr>
              <p:grpSp>
                <p:nvGrpSpPr>
                  <p:cNvPr id="5" name="Google Shape;493;p52">
                    <a:extLst>
                      <a:ext uri="{FF2B5EF4-FFF2-40B4-BE49-F238E27FC236}">
                        <a16:creationId xmlns:a16="http://schemas.microsoft.com/office/drawing/2014/main" id="{B815B0B4-A26B-43B7-BED4-09685611B652}"/>
                      </a:ext>
                    </a:extLst>
                  </p:cNvPr>
                  <p:cNvGrpSpPr/>
                  <p:nvPr/>
                </p:nvGrpSpPr>
                <p:grpSpPr>
                  <a:xfrm>
                    <a:off x="999733" y="2427887"/>
                    <a:ext cx="1873114" cy="1144733"/>
                    <a:chOff x="720000" y="2459607"/>
                    <a:chExt cx="2120585" cy="1279460"/>
                  </a:xfrm>
                </p:grpSpPr>
                <p:sp>
                  <p:nvSpPr>
                    <p:cNvPr id="28" name="Google Shape;494;p52">
                      <a:extLst>
                        <a:ext uri="{FF2B5EF4-FFF2-40B4-BE49-F238E27FC236}">
                          <a16:creationId xmlns:a16="http://schemas.microsoft.com/office/drawing/2014/main" id="{72B0133B-A579-462E-8EB9-7D4980DCC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00" y="2944176"/>
                      <a:ext cx="885900" cy="794891"/>
                    </a:xfrm>
                    <a:prstGeom prst="snip2DiagRect">
                      <a:avLst>
                        <a:gd name="adj1" fmla="val 0"/>
                        <a:gd name="adj2" fmla="val 16667"/>
                      </a:avLst>
                    </a:prstGeom>
                    <a:solidFill>
                      <a:srgbClr val="434343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36000" tIns="36000" rIns="36000" bIns="36000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fr-FR" sz="1200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Données initiales</a:t>
                      </a:r>
                    </a:p>
                  </p:txBody>
                </p:sp>
                <p:cxnSp>
                  <p:nvCxnSpPr>
                    <p:cNvPr id="29" name="Google Shape;495;p52">
                      <a:extLst>
                        <a:ext uri="{FF2B5EF4-FFF2-40B4-BE49-F238E27FC236}">
                          <a16:creationId xmlns:a16="http://schemas.microsoft.com/office/drawing/2014/main" id="{59206D4A-335E-4F10-AD58-3383862E51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63751" y="3361375"/>
                      <a:ext cx="84593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" name="Google Shape;496;p52">
                      <a:extLst>
                        <a:ext uri="{FF2B5EF4-FFF2-40B4-BE49-F238E27FC236}">
                          <a16:creationId xmlns:a16="http://schemas.microsoft.com/office/drawing/2014/main" id="{DF230F7C-4129-41F3-9B1A-E39C5A4C0A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840585" y="2459607"/>
                      <a:ext cx="0" cy="605447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6" name="Google Shape;497;p52">
                    <a:extLst>
                      <a:ext uri="{FF2B5EF4-FFF2-40B4-BE49-F238E27FC236}">
                        <a16:creationId xmlns:a16="http://schemas.microsoft.com/office/drawing/2014/main" id="{13E748FD-4609-4C43-B4D8-F4797F4A7ADA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206799" y="1955544"/>
                    <a:ext cx="1203609" cy="884646"/>
                    <a:chOff x="1462915" y="2240182"/>
                    <a:chExt cx="1362627" cy="884646"/>
                  </a:xfrm>
                </p:grpSpPr>
                <p:cxnSp>
                  <p:nvCxnSpPr>
                    <p:cNvPr id="26" name="Google Shape;499;p52">
                      <a:extLst>
                        <a:ext uri="{FF2B5EF4-FFF2-40B4-BE49-F238E27FC236}">
                          <a16:creationId xmlns:a16="http://schemas.microsoft.com/office/drawing/2014/main" id="{58B7F161-6697-402F-A025-B009F4FBD9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1462915" y="3124828"/>
                      <a:ext cx="136095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" name="Google Shape;500;p52">
                      <a:extLst>
                        <a:ext uri="{FF2B5EF4-FFF2-40B4-BE49-F238E27FC236}">
                          <a16:creationId xmlns:a16="http://schemas.microsoft.com/office/drawing/2014/main" id="{E1674B66-D471-4410-ADD5-F4DB9EEE2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823866" y="2240182"/>
                      <a:ext cx="1676" cy="88464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7" name="Google Shape;501;p52">
                    <a:extLst>
                      <a:ext uri="{FF2B5EF4-FFF2-40B4-BE49-F238E27FC236}">
                        <a16:creationId xmlns:a16="http://schemas.microsoft.com/office/drawing/2014/main" id="{09A80B57-2972-4E88-9CFC-320BD328E0AA}"/>
                      </a:ext>
                    </a:extLst>
                  </p:cNvPr>
                  <p:cNvGrpSpPr/>
                  <p:nvPr/>
                </p:nvGrpSpPr>
                <p:grpSpPr>
                  <a:xfrm>
                    <a:off x="4910945" y="3082406"/>
                    <a:ext cx="1027348" cy="144000"/>
                    <a:chOff x="1676583" y="2855128"/>
                    <a:chExt cx="1163080" cy="144000"/>
                  </a:xfrm>
                </p:grpSpPr>
                <p:cxnSp>
                  <p:nvCxnSpPr>
                    <p:cNvPr id="23" name="Google Shape;503;p52">
                      <a:extLst>
                        <a:ext uri="{FF2B5EF4-FFF2-40B4-BE49-F238E27FC236}">
                          <a16:creationId xmlns:a16="http://schemas.microsoft.com/office/drawing/2014/main" id="{75850DC8-CD9B-42BB-961F-7B14D839C1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76583" y="2999128"/>
                      <a:ext cx="116043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4" name="Google Shape;504;p52">
                      <a:extLst>
                        <a:ext uri="{FF2B5EF4-FFF2-40B4-BE49-F238E27FC236}">
                          <a16:creationId xmlns:a16="http://schemas.microsoft.com/office/drawing/2014/main" id="{07FE2C66-59D7-432D-8252-6989BFEC4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836009" y="2855128"/>
                      <a:ext cx="3654" cy="14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8" name="Google Shape;505;p52">
                    <a:extLst>
                      <a:ext uri="{FF2B5EF4-FFF2-40B4-BE49-F238E27FC236}">
                        <a16:creationId xmlns:a16="http://schemas.microsoft.com/office/drawing/2014/main" id="{E127F32E-A28E-4FF0-A358-CED01591CB66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6362662" y="1973995"/>
                    <a:ext cx="1066143" cy="767961"/>
                    <a:chOff x="1607196" y="2339410"/>
                    <a:chExt cx="1206999" cy="767961"/>
                  </a:xfrm>
                </p:grpSpPr>
                <p:cxnSp>
                  <p:nvCxnSpPr>
                    <p:cNvPr id="20" name="Google Shape;507;p52">
                      <a:extLst>
                        <a:ext uri="{FF2B5EF4-FFF2-40B4-BE49-F238E27FC236}">
                          <a16:creationId xmlns:a16="http://schemas.microsoft.com/office/drawing/2014/main" id="{9A033245-68F9-4D7E-B01D-04A864F4FD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1607196" y="3106612"/>
                      <a:ext cx="1205323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" name="Google Shape;508;p52">
                      <a:extLst>
                        <a:ext uri="{FF2B5EF4-FFF2-40B4-BE49-F238E27FC236}">
                          <a16:creationId xmlns:a16="http://schemas.microsoft.com/office/drawing/2014/main" id="{9B11021A-0AE3-4A47-9369-9289D54245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H="1">
                      <a:off x="2814195" y="2339410"/>
                      <a:ext cx="0" cy="76796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5" name="Google Shape;516;p52">
                    <a:extLst>
                      <a:ext uri="{FF2B5EF4-FFF2-40B4-BE49-F238E27FC236}">
                        <a16:creationId xmlns:a16="http://schemas.microsoft.com/office/drawing/2014/main" id="{C0790146-2DAA-4016-8B82-C1651E0A1EFB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542" y="3457306"/>
                    <a:ext cx="1408200" cy="3693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Cloud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6" name="Google Shape;517;p52">
                    <a:extLst>
                      <a:ext uri="{FF2B5EF4-FFF2-40B4-BE49-F238E27FC236}">
                        <a16:creationId xmlns:a16="http://schemas.microsoft.com/office/drawing/2014/main" id="{05234363-2398-4C45-8EDA-8BA69B9578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7105" y="3454592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finales et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prédictions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7" name="Google Shape;518;p52">
                    <a:extLst>
                      <a:ext uri="{FF2B5EF4-FFF2-40B4-BE49-F238E27FC236}">
                        <a16:creationId xmlns:a16="http://schemas.microsoft.com/office/drawing/2014/main" id="{EA1C4BC8-40A5-4D6A-B6DC-A19E8E9C95F8}"/>
                      </a:ext>
                    </a:extLst>
                  </p:cNvPr>
                  <p:cNvSpPr txBox="1"/>
                  <p:nvPr/>
                </p:nvSpPr>
                <p:spPr>
                  <a:xfrm>
                    <a:off x="5240118" y="918556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Entrainement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d’un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modèle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pour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prédire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le prix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nuitées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18" name="Google Shape;519;p52">
                    <a:extLst>
                      <a:ext uri="{FF2B5EF4-FFF2-40B4-BE49-F238E27FC236}">
                        <a16:creationId xmlns:a16="http://schemas.microsoft.com/office/drawing/2014/main" id="{E6139779-8737-4C55-B814-88E507EDE588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51" y="1200494"/>
                    <a:ext cx="1568800" cy="5539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Stockage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sur un cluster Hadoop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sp>
                <p:nvSpPr>
                  <p:cNvPr id="31" name="Google Shape;511;p52">
                    <a:extLst>
                      <a:ext uri="{FF2B5EF4-FFF2-40B4-BE49-F238E27FC236}">
                        <a16:creationId xmlns:a16="http://schemas.microsoft.com/office/drawing/2014/main" id="{FDBBEC43-818D-4BAB-A40C-6BAC44A3367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307" y="3576572"/>
                    <a:ext cx="1408200" cy="7386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Données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sur des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hébergements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</a:t>
                    </a:r>
                    <a:r>
                      <a:rPr lang="en" sz="1200" err="1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à</a:t>
                    </a:r>
                    <a:r>
                      <a:rPr lang="en" sz="1200">
                        <a:solidFill>
                          <a:srgbClr val="434343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rPr>
                      <a:t> Bordeaux</a:t>
                    </a:r>
                    <a:endParaRPr sz="1200">
                      <a:solidFill>
                        <a:srgbClr val="434343"/>
                      </a:solidFill>
                      <a:latin typeface="Roboto Condensed Light"/>
                      <a:ea typeface="Roboto Condensed Light"/>
                      <a:cs typeface="Roboto Condensed Light"/>
                      <a:sym typeface="Roboto Condensed Light"/>
                    </a:endParaRPr>
                  </a:p>
                </p:txBody>
              </p:sp>
              <p:pic>
                <p:nvPicPr>
                  <p:cNvPr id="1026" name="Picture 2" descr="Jupyter — Wikipédia">
                    <a:extLst>
                      <a:ext uri="{FF2B5EF4-FFF2-40B4-BE49-F238E27FC236}">
                        <a16:creationId xmlns:a16="http://schemas.microsoft.com/office/drawing/2014/main" id="{28C57126-4AC0-483D-BD77-BB704AB90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4799" y="2959294"/>
                    <a:ext cx="475159" cy="5508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C87C4122-8AFD-4C66-A696-D3CDEAE466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2873" y="2608712"/>
                    <a:ext cx="636236" cy="198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C4A7294D-7139-4741-A94E-C147004540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8897" y="1057348"/>
                    <a:ext cx="796534" cy="2061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Amazon Web Services — Wikipédia">
                    <a:extLst>
                      <a:ext uri="{FF2B5EF4-FFF2-40B4-BE49-F238E27FC236}">
                        <a16:creationId xmlns:a16="http://schemas.microsoft.com/office/drawing/2014/main" id="{024D7B05-0943-4BD0-BBA1-6FA837FB1D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59085" y="3840249"/>
                    <a:ext cx="561114" cy="3357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Google Shape;498;p52">
                    <a:extLst>
                      <a:ext uri="{FF2B5EF4-FFF2-40B4-BE49-F238E27FC236}">
                        <a16:creationId xmlns:a16="http://schemas.microsoft.com/office/drawing/2014/main" id="{E69AD725-B479-DF4B-BC80-6702E0948FEC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167" y="1657994"/>
                    <a:ext cx="782516" cy="792615"/>
                  </a:xfrm>
                  <a:prstGeom prst="snip2DiagRect">
                    <a:avLst>
                      <a:gd name="adj1" fmla="val 0"/>
                      <a:gd name="adj2" fmla="val 16667"/>
                    </a:avLst>
                  </a:prstGeom>
                  <a:solidFill>
                    <a:srgbClr val="434343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36000" tIns="36000" rIns="36000" bIns="360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/>
                    <a:r>
                      <a:rPr lang="fr-FR" sz="1200"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rPr>
                      <a:t>Machine Learning</a:t>
                    </a:r>
                  </a:p>
                </p:txBody>
              </p:sp>
              <p:pic>
                <p:nvPicPr>
                  <p:cNvPr id="45" name="Picture 2" descr="Jupyter — Wikipédia">
                    <a:extLst>
                      <a:ext uri="{FF2B5EF4-FFF2-40B4-BE49-F238E27FC236}">
                        <a16:creationId xmlns:a16="http://schemas.microsoft.com/office/drawing/2014/main" id="{1900BE0E-B96B-7F45-BA91-C77C1A391B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98845" y="2564785"/>
                    <a:ext cx="475159" cy="5508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7" name="Google Shape;504;p52">
                    <a:extLst>
                      <a:ext uri="{FF2B5EF4-FFF2-40B4-BE49-F238E27FC236}">
                        <a16:creationId xmlns:a16="http://schemas.microsoft.com/office/drawing/2014/main" id="{BFAEB2A0-9886-4849-82B2-628FA01DCE93}"/>
                      </a:ext>
                    </a:extLst>
                  </p:cNvPr>
                  <p:cNvCxnSpPr>
                    <a:cxnSpLocks/>
                    <a:stCxn id="45" idx="0"/>
                  </p:cNvCxnSpPr>
                  <p:nvPr/>
                </p:nvCxnSpPr>
                <p:spPr>
                  <a:xfrm flipH="1" flipV="1">
                    <a:off x="5936424" y="2489590"/>
                    <a:ext cx="1" cy="751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pic>
              <p:nvPicPr>
                <p:cNvPr id="49" name="Image 48">
                  <a:extLst>
                    <a:ext uri="{FF2B5EF4-FFF2-40B4-BE49-F238E27FC236}">
                      <a16:creationId xmlns:a16="http://schemas.microsoft.com/office/drawing/2014/main" id="{B257227B-2BF9-2241-8FD6-D4ABFD2E3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3143" b="33722"/>
                <a:stretch/>
              </p:blipFill>
              <p:spPr>
                <a:xfrm>
                  <a:off x="6999834" y="4094049"/>
                  <a:ext cx="901601" cy="298744"/>
                </a:xfrm>
                <a:prstGeom prst="rect">
                  <a:avLst/>
                </a:prstGeom>
              </p:spPr>
            </p:pic>
          </p:grpSp>
          <p:sp>
            <p:nvSpPr>
              <p:cNvPr id="67" name="Google Shape;5484;p68">
                <a:extLst>
                  <a:ext uri="{FF2B5EF4-FFF2-40B4-BE49-F238E27FC236}">
                    <a16:creationId xmlns:a16="http://schemas.microsoft.com/office/drawing/2014/main" id="{44539E4C-33DE-5547-A970-3CAAD58CD5A4}"/>
                  </a:ext>
                </a:extLst>
              </p:cNvPr>
              <p:cNvSpPr/>
              <p:nvPr/>
            </p:nvSpPr>
            <p:spPr>
              <a:xfrm>
                <a:off x="4053393" y="2906495"/>
                <a:ext cx="782516" cy="550811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6" extrusionOk="0">
                    <a:moveTo>
                      <a:pt x="8589" y="0"/>
                    </a:moveTo>
                    <a:cubicBezTo>
                      <a:pt x="7469" y="3"/>
                      <a:pt x="6385" y="407"/>
                      <a:pt x="5536" y="1138"/>
                    </a:cubicBezTo>
                    <a:cubicBezTo>
                      <a:pt x="4819" y="1759"/>
                      <a:pt x="4289" y="2566"/>
                      <a:pt x="4006" y="3469"/>
                    </a:cubicBezTo>
                    <a:lnTo>
                      <a:pt x="3891" y="3469"/>
                    </a:lnTo>
                    <a:cubicBezTo>
                      <a:pt x="1747" y="3469"/>
                      <a:pt x="1" y="5294"/>
                      <a:pt x="1" y="7537"/>
                    </a:cubicBezTo>
                    <a:cubicBezTo>
                      <a:pt x="1" y="9781"/>
                      <a:pt x="1744" y="11605"/>
                      <a:pt x="3891" y="11605"/>
                    </a:cubicBezTo>
                    <a:lnTo>
                      <a:pt x="14798" y="11605"/>
                    </a:lnTo>
                    <a:cubicBezTo>
                      <a:pt x="17264" y="11605"/>
                      <a:pt x="19273" y="9507"/>
                      <a:pt x="19273" y="6923"/>
                    </a:cubicBezTo>
                    <a:cubicBezTo>
                      <a:pt x="19273" y="6044"/>
                      <a:pt x="19035" y="5182"/>
                      <a:pt x="18583" y="4430"/>
                    </a:cubicBezTo>
                    <a:cubicBezTo>
                      <a:pt x="18153" y="3707"/>
                      <a:pt x="17529" y="3117"/>
                      <a:pt x="16783" y="2728"/>
                    </a:cubicBezTo>
                    <a:cubicBezTo>
                      <a:pt x="16161" y="2404"/>
                      <a:pt x="15479" y="2243"/>
                      <a:pt x="14797" y="2243"/>
                    </a:cubicBezTo>
                    <a:cubicBezTo>
                      <a:pt x="14134" y="2243"/>
                      <a:pt x="13470" y="2395"/>
                      <a:pt x="12862" y="2701"/>
                    </a:cubicBezTo>
                    <a:cubicBezTo>
                      <a:pt x="12233" y="1442"/>
                      <a:pt x="11118" y="512"/>
                      <a:pt x="9784" y="157"/>
                    </a:cubicBezTo>
                    <a:cubicBezTo>
                      <a:pt x="9393" y="54"/>
                      <a:pt x="8992" y="0"/>
                      <a:pt x="858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180000" rIns="91425" bIns="91425" anchor="ctr" anchorCtr="0">
                <a:noAutofit/>
              </a:bodyPr>
              <a:lstStyle/>
              <a:p>
                <a:pPr lvl="0" algn="ctr"/>
                <a:r>
                  <a:rPr lang="fr-FR" sz="1200" b="1">
                    <a:solidFill>
                      <a:srgbClr val="FFFFFF"/>
                    </a:solidFill>
                    <a:latin typeface="Exo 2"/>
                    <a:ea typeface="Exo 2"/>
                    <a:cs typeface="Exo 2"/>
                    <a:sym typeface="Exo 2"/>
                  </a:rPr>
                  <a:t>AWS Cloud</a:t>
                </a:r>
              </a:p>
            </p:txBody>
          </p:sp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E4F52D6A-79E0-7744-8ABF-91305EBFBC18}"/>
                  </a:ext>
                </a:extLst>
              </p:cNvPr>
              <p:cNvGrpSpPr/>
              <p:nvPr/>
            </p:nvGrpSpPr>
            <p:grpSpPr>
              <a:xfrm>
                <a:off x="2559165" y="1755919"/>
                <a:ext cx="626426" cy="627983"/>
                <a:chOff x="2714505" y="4539593"/>
                <a:chExt cx="419443" cy="420486"/>
              </a:xfrm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2E4EC70-288D-3645-BD5D-65C4F78BFBDA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3BAC4ACE-62CB-EB4D-B713-8BDFCE526977}"/>
                    </a:ext>
                  </a:extLst>
                </p:cNvPr>
                <p:cNvGrpSpPr/>
                <p:nvPr/>
              </p:nvGrpSpPr>
              <p:grpSpPr>
                <a:xfrm>
                  <a:off x="2714505" y="4539593"/>
                  <a:ext cx="419443" cy="420486"/>
                  <a:chOff x="2714505" y="4539593"/>
                  <a:chExt cx="419443" cy="420486"/>
                </a:xfrm>
              </p:grpSpPr>
              <p:grpSp>
                <p:nvGrpSpPr>
                  <p:cNvPr id="68" name="Google Shape;8223;p74">
                    <a:extLst>
                      <a:ext uri="{FF2B5EF4-FFF2-40B4-BE49-F238E27FC236}">
                        <a16:creationId xmlns:a16="http://schemas.microsoft.com/office/drawing/2014/main" id="{55A9414D-5D5D-3F44-B388-865572DEEDA7}"/>
                      </a:ext>
                    </a:extLst>
                  </p:cNvPr>
                  <p:cNvGrpSpPr/>
                  <p:nvPr/>
                </p:nvGrpSpPr>
                <p:grpSpPr>
                  <a:xfrm>
                    <a:off x="2714505" y="4539593"/>
                    <a:ext cx="419443" cy="420486"/>
                    <a:chOff x="-3771675" y="3971775"/>
                    <a:chExt cx="291300" cy="292025"/>
                  </a:xfrm>
                  <a:solidFill>
                    <a:srgbClr val="434343"/>
                  </a:solidFill>
                </p:grpSpPr>
                <p:sp>
                  <p:nvSpPr>
                    <p:cNvPr id="69" name="Google Shape;8224;p74">
                      <a:extLst>
                        <a:ext uri="{FF2B5EF4-FFF2-40B4-BE49-F238E27FC236}">
                          <a16:creationId xmlns:a16="http://schemas.microsoft.com/office/drawing/2014/main" id="{6E195C91-3972-7945-897D-784DBD7FA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0100" y="3971775"/>
                      <a:ext cx="218975" cy="66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59" h="2671" extrusionOk="0">
                          <a:moveTo>
                            <a:pt x="4391" y="0"/>
                          </a:moveTo>
                          <a:cubicBezTo>
                            <a:pt x="2410" y="0"/>
                            <a:pt x="426" y="449"/>
                            <a:pt x="0" y="1347"/>
                          </a:cubicBezTo>
                          <a:cubicBezTo>
                            <a:pt x="426" y="2229"/>
                            <a:pt x="2410" y="2670"/>
                            <a:pt x="4391" y="2670"/>
                          </a:cubicBezTo>
                          <a:cubicBezTo>
                            <a:pt x="6372" y="2670"/>
                            <a:pt x="8349" y="2229"/>
                            <a:pt x="8759" y="1347"/>
                          </a:cubicBezTo>
                          <a:cubicBezTo>
                            <a:pt x="8349" y="449"/>
                            <a:pt x="6372" y="0"/>
                            <a:pt x="439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8225;p74">
                      <a:extLst>
                        <a:ext uri="{FF2B5EF4-FFF2-40B4-BE49-F238E27FC236}">
                          <a16:creationId xmlns:a16="http://schemas.microsoft.com/office/drawing/2014/main" id="{639EAF03-B881-0B40-9D06-81C7F733F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030650"/>
                      <a:ext cx="222125" cy="78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5" h="3120" extrusionOk="0">
                          <a:moveTo>
                            <a:pt x="0" y="0"/>
                          </a:moveTo>
                          <a:lnTo>
                            <a:pt x="0" y="1418"/>
                          </a:lnTo>
                          <a:cubicBezTo>
                            <a:pt x="0" y="2521"/>
                            <a:pt x="2048" y="3088"/>
                            <a:pt x="4127" y="3119"/>
                          </a:cubicBezTo>
                          <a:cubicBezTo>
                            <a:pt x="4915" y="1891"/>
                            <a:pt x="6301" y="1103"/>
                            <a:pt x="7877" y="1103"/>
                          </a:cubicBezTo>
                          <a:cubicBezTo>
                            <a:pt x="8223" y="1103"/>
                            <a:pt x="8570" y="1135"/>
                            <a:pt x="8885" y="1229"/>
                          </a:cubicBezTo>
                          <a:lnTo>
                            <a:pt x="8885" y="0"/>
                          </a:lnTo>
                          <a:cubicBezTo>
                            <a:pt x="7908" y="788"/>
                            <a:pt x="6112" y="1072"/>
                            <a:pt x="4443" y="1072"/>
                          </a:cubicBezTo>
                          <a:cubicBezTo>
                            <a:pt x="2804" y="1072"/>
                            <a:pt x="977" y="757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8226;p74">
                      <a:extLst>
                        <a:ext uri="{FF2B5EF4-FFF2-40B4-BE49-F238E27FC236}">
                          <a16:creationId xmlns:a16="http://schemas.microsoft.com/office/drawing/2014/main" id="{3CFBE2F6-CBFD-0440-838E-75F91493E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669425" y="4074750"/>
                      <a:ext cx="189050" cy="189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2" h="7562" extrusionOk="0">
                          <a:moveTo>
                            <a:pt x="5501" y="2732"/>
                          </a:moveTo>
                          <a:cubicBezTo>
                            <a:pt x="5748" y="2732"/>
                            <a:pt x="6008" y="3067"/>
                            <a:pt x="5766" y="3309"/>
                          </a:cubicBezTo>
                          <a:lnTo>
                            <a:pt x="3718" y="5356"/>
                          </a:lnTo>
                          <a:cubicBezTo>
                            <a:pt x="3655" y="5420"/>
                            <a:pt x="3568" y="5451"/>
                            <a:pt x="3482" y="5451"/>
                          </a:cubicBezTo>
                          <a:cubicBezTo>
                            <a:pt x="3395" y="5451"/>
                            <a:pt x="3308" y="5420"/>
                            <a:pt x="3245" y="5356"/>
                          </a:cubicBezTo>
                          <a:lnTo>
                            <a:pt x="1859" y="4002"/>
                          </a:lnTo>
                          <a:cubicBezTo>
                            <a:pt x="1617" y="3760"/>
                            <a:pt x="1840" y="3425"/>
                            <a:pt x="2099" y="3425"/>
                          </a:cubicBezTo>
                          <a:cubicBezTo>
                            <a:pt x="2177" y="3425"/>
                            <a:pt x="2259" y="3456"/>
                            <a:pt x="2332" y="3529"/>
                          </a:cubicBezTo>
                          <a:lnTo>
                            <a:pt x="3466" y="4663"/>
                          </a:lnTo>
                          <a:lnTo>
                            <a:pt x="5293" y="2836"/>
                          </a:lnTo>
                          <a:cubicBezTo>
                            <a:pt x="5352" y="2763"/>
                            <a:pt x="5426" y="2732"/>
                            <a:pt x="5501" y="2732"/>
                          </a:cubicBezTo>
                          <a:close/>
                          <a:moveTo>
                            <a:pt x="3781" y="1"/>
                          </a:moveTo>
                          <a:cubicBezTo>
                            <a:pt x="1702" y="1"/>
                            <a:pt x="0" y="1702"/>
                            <a:pt x="0" y="3781"/>
                          </a:cubicBezTo>
                          <a:cubicBezTo>
                            <a:pt x="0" y="5892"/>
                            <a:pt x="1702" y="7562"/>
                            <a:pt x="3781" y="7562"/>
                          </a:cubicBezTo>
                          <a:cubicBezTo>
                            <a:pt x="5860" y="7562"/>
                            <a:pt x="7562" y="5892"/>
                            <a:pt x="7562" y="3781"/>
                          </a:cubicBezTo>
                          <a:cubicBezTo>
                            <a:pt x="7562" y="1702"/>
                            <a:pt x="5860" y="1"/>
                            <a:pt x="378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8227;p74">
                      <a:extLst>
                        <a:ext uri="{FF2B5EF4-FFF2-40B4-BE49-F238E27FC236}">
                          <a16:creationId xmlns:a16="http://schemas.microsoft.com/office/drawing/2014/main" id="{EC466E3B-E664-EB40-AA3B-7DE4A47D9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2" y="4099950"/>
                      <a:ext cx="94525" cy="76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1" h="3057" extrusionOk="0">
                          <a:moveTo>
                            <a:pt x="0" y="1"/>
                          </a:moveTo>
                          <a:lnTo>
                            <a:pt x="0" y="1419"/>
                          </a:lnTo>
                          <a:cubicBezTo>
                            <a:pt x="0" y="2364"/>
                            <a:pt x="1607" y="2899"/>
                            <a:pt x="3434" y="3057"/>
                          </a:cubicBezTo>
                          <a:cubicBezTo>
                            <a:pt x="3371" y="2364"/>
                            <a:pt x="3497" y="1671"/>
                            <a:pt x="3781" y="1040"/>
                          </a:cubicBezTo>
                          <a:cubicBezTo>
                            <a:pt x="2332" y="977"/>
                            <a:pt x="819" y="662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8228;p74">
                      <a:extLst>
                        <a:ext uri="{FF2B5EF4-FFF2-40B4-BE49-F238E27FC236}">
                          <a16:creationId xmlns:a16="http://schemas.microsoft.com/office/drawing/2014/main" id="{3C0FF516-E8B9-444C-AD76-733D5E5E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71675" y="4167700"/>
                      <a:ext cx="135500" cy="95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0" h="3813" extrusionOk="0">
                          <a:moveTo>
                            <a:pt x="0" y="0"/>
                          </a:moveTo>
                          <a:lnTo>
                            <a:pt x="0" y="2111"/>
                          </a:lnTo>
                          <a:cubicBezTo>
                            <a:pt x="0" y="3277"/>
                            <a:pt x="2237" y="3812"/>
                            <a:pt x="4443" y="3812"/>
                          </a:cubicBezTo>
                          <a:cubicBezTo>
                            <a:pt x="4789" y="3812"/>
                            <a:pt x="5104" y="3812"/>
                            <a:pt x="5419" y="3781"/>
                          </a:cubicBezTo>
                          <a:cubicBezTo>
                            <a:pt x="4474" y="3151"/>
                            <a:pt x="3781" y="2206"/>
                            <a:pt x="3529" y="1071"/>
                          </a:cubicBezTo>
                          <a:cubicBezTo>
                            <a:pt x="2174" y="977"/>
                            <a:pt x="788" y="662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0" name="Google Shape;7390;p72">
                    <a:extLst>
                      <a:ext uri="{FF2B5EF4-FFF2-40B4-BE49-F238E27FC236}">
                        <a16:creationId xmlns:a16="http://schemas.microsoft.com/office/drawing/2014/main" id="{660563E8-FA1F-C940-99AB-8026FB82FF7D}"/>
                      </a:ext>
                    </a:extLst>
                  </p:cNvPr>
                  <p:cNvGrpSpPr/>
                  <p:nvPr/>
                </p:nvGrpSpPr>
                <p:grpSpPr>
                  <a:xfrm>
                    <a:off x="2934237" y="4761559"/>
                    <a:ext cx="127296" cy="112316"/>
                    <a:chOff x="-45674075" y="3586427"/>
                    <a:chExt cx="300863" cy="265457"/>
                  </a:xfrm>
                  <a:solidFill>
                    <a:schemeClr val="bg1"/>
                  </a:solidFill>
                </p:grpSpPr>
                <p:sp>
                  <p:nvSpPr>
                    <p:cNvPr id="81" name="Google Shape;7391;p72">
                      <a:extLst>
                        <a:ext uri="{FF2B5EF4-FFF2-40B4-BE49-F238E27FC236}">
                          <a16:creationId xmlns:a16="http://schemas.microsoft.com/office/drawing/2014/main" id="{0B994FBB-6F32-B144-B680-C23537F53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4075" y="3586427"/>
                      <a:ext cx="300125" cy="709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5" h="2837" extrusionOk="0">
                          <a:moveTo>
                            <a:pt x="6018" y="1418"/>
                          </a:moveTo>
                          <a:cubicBezTo>
                            <a:pt x="6207" y="1418"/>
                            <a:pt x="6365" y="1576"/>
                            <a:pt x="6365" y="1765"/>
                          </a:cubicBezTo>
                          <a:cubicBezTo>
                            <a:pt x="6365" y="1986"/>
                            <a:pt x="6207" y="2143"/>
                            <a:pt x="6018" y="2143"/>
                          </a:cubicBezTo>
                          <a:lnTo>
                            <a:pt x="5294" y="2143"/>
                          </a:lnTo>
                          <a:cubicBezTo>
                            <a:pt x="5105" y="2143"/>
                            <a:pt x="4947" y="1986"/>
                            <a:pt x="4947" y="1765"/>
                          </a:cubicBezTo>
                          <a:cubicBezTo>
                            <a:pt x="4947" y="1576"/>
                            <a:pt x="5105" y="1418"/>
                            <a:pt x="5294" y="1418"/>
                          </a:cubicBezTo>
                          <a:close/>
                          <a:moveTo>
                            <a:pt x="8129" y="1418"/>
                          </a:moveTo>
                          <a:cubicBezTo>
                            <a:pt x="8318" y="1418"/>
                            <a:pt x="8476" y="1576"/>
                            <a:pt x="8476" y="1765"/>
                          </a:cubicBezTo>
                          <a:cubicBezTo>
                            <a:pt x="8476" y="1986"/>
                            <a:pt x="8318" y="2143"/>
                            <a:pt x="8129" y="2143"/>
                          </a:cubicBezTo>
                          <a:lnTo>
                            <a:pt x="7436" y="2143"/>
                          </a:lnTo>
                          <a:cubicBezTo>
                            <a:pt x="7215" y="2143"/>
                            <a:pt x="7089" y="1986"/>
                            <a:pt x="7089" y="1765"/>
                          </a:cubicBezTo>
                          <a:cubicBezTo>
                            <a:pt x="7089" y="1576"/>
                            <a:pt x="7215" y="1418"/>
                            <a:pt x="7436" y="1418"/>
                          </a:cubicBezTo>
                          <a:close/>
                          <a:moveTo>
                            <a:pt x="10240" y="1418"/>
                          </a:moveTo>
                          <a:cubicBezTo>
                            <a:pt x="10429" y="1418"/>
                            <a:pt x="10587" y="1576"/>
                            <a:pt x="10587" y="1765"/>
                          </a:cubicBezTo>
                          <a:cubicBezTo>
                            <a:pt x="10587" y="1986"/>
                            <a:pt x="10429" y="2143"/>
                            <a:pt x="10240" y="2143"/>
                          </a:cubicBezTo>
                          <a:lnTo>
                            <a:pt x="9515" y="2143"/>
                          </a:lnTo>
                          <a:cubicBezTo>
                            <a:pt x="9326" y="2143"/>
                            <a:pt x="9169" y="1986"/>
                            <a:pt x="9169" y="1765"/>
                          </a:cubicBezTo>
                          <a:cubicBezTo>
                            <a:pt x="9169" y="1576"/>
                            <a:pt x="9326" y="1418"/>
                            <a:pt x="9515" y="1418"/>
                          </a:cubicBezTo>
                          <a:close/>
                          <a:moveTo>
                            <a:pt x="1041" y="1"/>
                          </a:moveTo>
                          <a:cubicBezTo>
                            <a:pt x="442" y="1"/>
                            <a:pt x="1" y="473"/>
                            <a:pt x="1" y="1072"/>
                          </a:cubicBezTo>
                          <a:lnTo>
                            <a:pt x="1" y="2836"/>
                          </a:lnTo>
                          <a:lnTo>
                            <a:pt x="12004" y="2836"/>
                          </a:lnTo>
                          <a:lnTo>
                            <a:pt x="12004" y="1072"/>
                          </a:lnTo>
                          <a:cubicBezTo>
                            <a:pt x="12004" y="473"/>
                            <a:pt x="11532" y="1"/>
                            <a:pt x="10933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" name="Google Shape;7392;p72">
                      <a:extLst>
                        <a:ext uri="{FF2B5EF4-FFF2-40B4-BE49-F238E27FC236}">
                          <a16:creationId xmlns:a16="http://schemas.microsoft.com/office/drawing/2014/main" id="{7FA5AFDA-F71B-6B4E-8661-04DED1A0FF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5673311" y="3675434"/>
                      <a:ext cx="300099" cy="17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04" h="7058" extrusionOk="0">
                          <a:moveTo>
                            <a:pt x="3852" y="1387"/>
                          </a:moveTo>
                          <a:cubicBezTo>
                            <a:pt x="3946" y="1387"/>
                            <a:pt x="4049" y="1418"/>
                            <a:pt x="4128" y="1481"/>
                          </a:cubicBezTo>
                          <a:cubicBezTo>
                            <a:pt x="4254" y="1607"/>
                            <a:pt x="4254" y="1828"/>
                            <a:pt x="4128" y="2017"/>
                          </a:cubicBezTo>
                          <a:lnTo>
                            <a:pt x="2993" y="3151"/>
                          </a:lnTo>
                          <a:lnTo>
                            <a:pt x="4128" y="4317"/>
                          </a:lnTo>
                          <a:cubicBezTo>
                            <a:pt x="4254" y="4443"/>
                            <a:pt x="4254" y="4695"/>
                            <a:pt x="4128" y="4852"/>
                          </a:cubicBezTo>
                          <a:cubicBezTo>
                            <a:pt x="4064" y="4900"/>
                            <a:pt x="3978" y="4923"/>
                            <a:pt x="3887" y="4923"/>
                          </a:cubicBezTo>
                          <a:cubicBezTo>
                            <a:pt x="3797" y="4923"/>
                            <a:pt x="3702" y="4900"/>
                            <a:pt x="3623" y="4852"/>
                          </a:cubicBezTo>
                          <a:lnTo>
                            <a:pt x="2206" y="3435"/>
                          </a:lnTo>
                          <a:cubicBezTo>
                            <a:pt x="2080" y="3309"/>
                            <a:pt x="2080" y="3057"/>
                            <a:pt x="2206" y="2899"/>
                          </a:cubicBezTo>
                          <a:lnTo>
                            <a:pt x="3623" y="1481"/>
                          </a:lnTo>
                          <a:cubicBezTo>
                            <a:pt x="3671" y="1418"/>
                            <a:pt x="3757" y="1387"/>
                            <a:pt x="3852" y="1387"/>
                          </a:cubicBezTo>
                          <a:close/>
                          <a:moveTo>
                            <a:pt x="8070" y="1450"/>
                          </a:moveTo>
                          <a:cubicBezTo>
                            <a:pt x="8168" y="1450"/>
                            <a:pt x="8270" y="1481"/>
                            <a:pt x="8349" y="1544"/>
                          </a:cubicBezTo>
                          <a:lnTo>
                            <a:pt x="9767" y="2962"/>
                          </a:lnTo>
                          <a:cubicBezTo>
                            <a:pt x="9861" y="3025"/>
                            <a:pt x="9861" y="3246"/>
                            <a:pt x="9767" y="3435"/>
                          </a:cubicBezTo>
                          <a:lnTo>
                            <a:pt x="8349" y="4852"/>
                          </a:lnTo>
                          <a:cubicBezTo>
                            <a:pt x="8286" y="4900"/>
                            <a:pt x="8192" y="4923"/>
                            <a:pt x="8093" y="4923"/>
                          </a:cubicBezTo>
                          <a:cubicBezTo>
                            <a:pt x="7995" y="4923"/>
                            <a:pt x="7892" y="4900"/>
                            <a:pt x="7814" y="4852"/>
                          </a:cubicBezTo>
                          <a:cubicBezTo>
                            <a:pt x="7719" y="4726"/>
                            <a:pt x="7719" y="4474"/>
                            <a:pt x="7814" y="4317"/>
                          </a:cubicBezTo>
                          <a:lnTo>
                            <a:pt x="8979" y="3183"/>
                          </a:lnTo>
                          <a:lnTo>
                            <a:pt x="7814" y="2049"/>
                          </a:lnTo>
                          <a:cubicBezTo>
                            <a:pt x="7719" y="1923"/>
                            <a:pt x="7719" y="1702"/>
                            <a:pt x="7814" y="1544"/>
                          </a:cubicBezTo>
                          <a:cubicBezTo>
                            <a:pt x="7877" y="1481"/>
                            <a:pt x="7971" y="1450"/>
                            <a:pt x="8070" y="1450"/>
                          </a:cubicBezTo>
                          <a:close/>
                          <a:moveTo>
                            <a:pt x="6704" y="737"/>
                          </a:moveTo>
                          <a:cubicBezTo>
                            <a:pt x="6738" y="737"/>
                            <a:pt x="6773" y="744"/>
                            <a:pt x="6805" y="757"/>
                          </a:cubicBezTo>
                          <a:cubicBezTo>
                            <a:pt x="6994" y="788"/>
                            <a:pt x="7089" y="977"/>
                            <a:pt x="7057" y="1166"/>
                          </a:cubicBezTo>
                          <a:lnTo>
                            <a:pt x="5608" y="5388"/>
                          </a:lnTo>
                          <a:cubicBezTo>
                            <a:pt x="5553" y="5553"/>
                            <a:pt x="5402" y="5646"/>
                            <a:pt x="5260" y="5646"/>
                          </a:cubicBezTo>
                          <a:cubicBezTo>
                            <a:pt x="5239" y="5646"/>
                            <a:pt x="5219" y="5644"/>
                            <a:pt x="5199" y="5640"/>
                          </a:cubicBezTo>
                          <a:cubicBezTo>
                            <a:pt x="4978" y="5546"/>
                            <a:pt x="4915" y="5357"/>
                            <a:pt x="4947" y="5199"/>
                          </a:cubicBezTo>
                          <a:lnTo>
                            <a:pt x="6364" y="977"/>
                          </a:lnTo>
                          <a:cubicBezTo>
                            <a:pt x="6439" y="828"/>
                            <a:pt x="6573" y="737"/>
                            <a:pt x="6704" y="737"/>
                          </a:cubicBezTo>
                          <a:close/>
                          <a:moveTo>
                            <a:pt x="0" y="1"/>
                          </a:moveTo>
                          <a:lnTo>
                            <a:pt x="0" y="5987"/>
                          </a:lnTo>
                          <a:cubicBezTo>
                            <a:pt x="0" y="6585"/>
                            <a:pt x="473" y="7058"/>
                            <a:pt x="1040" y="7058"/>
                          </a:cubicBezTo>
                          <a:lnTo>
                            <a:pt x="10933" y="7058"/>
                          </a:lnTo>
                          <a:cubicBezTo>
                            <a:pt x="11531" y="7058"/>
                            <a:pt x="12004" y="6585"/>
                            <a:pt x="12004" y="5987"/>
                          </a:cubicBezTo>
                          <a:lnTo>
                            <a:pt x="12004" y="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58A0A07D-7005-5041-B371-B2DDF759C6C2}"/>
                </a:ext>
              </a:extLst>
            </p:cNvPr>
            <p:cNvGrpSpPr/>
            <p:nvPr/>
          </p:nvGrpSpPr>
          <p:grpSpPr>
            <a:xfrm>
              <a:off x="7135939" y="2815016"/>
              <a:ext cx="626426" cy="627983"/>
              <a:chOff x="3008305" y="4246235"/>
              <a:chExt cx="626426" cy="627983"/>
            </a:xfrm>
          </p:grpSpPr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0BF9C6D3-0060-2D40-A1AA-D7F110577CE6}"/>
                  </a:ext>
                </a:extLst>
              </p:cNvPr>
              <p:cNvGrpSpPr/>
              <p:nvPr/>
            </p:nvGrpSpPr>
            <p:grpSpPr>
              <a:xfrm>
                <a:off x="3008305" y="4246235"/>
                <a:ext cx="626426" cy="627983"/>
                <a:chOff x="2714505" y="4539593"/>
                <a:chExt cx="419443" cy="420486"/>
              </a:xfrm>
            </p:grpSpPr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C571B996-928D-904C-9B06-BE662FB4EBB1}"/>
                    </a:ext>
                  </a:extLst>
                </p:cNvPr>
                <p:cNvSpPr/>
                <p:nvPr/>
              </p:nvSpPr>
              <p:spPr>
                <a:xfrm>
                  <a:off x="2920735" y="4720530"/>
                  <a:ext cx="162190" cy="19437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solidFill>
                    <a:srgbClr val="43434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85" name="Google Shape;8223;p74">
                  <a:extLst>
                    <a:ext uri="{FF2B5EF4-FFF2-40B4-BE49-F238E27FC236}">
                      <a16:creationId xmlns:a16="http://schemas.microsoft.com/office/drawing/2014/main" id="{739E9F4E-1781-B84A-BD9E-2F6A771F0E8C}"/>
                    </a:ext>
                  </a:extLst>
                </p:cNvPr>
                <p:cNvGrpSpPr/>
                <p:nvPr/>
              </p:nvGrpSpPr>
              <p:grpSpPr>
                <a:xfrm>
                  <a:off x="2714505" y="4539593"/>
                  <a:ext cx="419443" cy="420486"/>
                  <a:chOff x="-3771675" y="3971775"/>
                  <a:chExt cx="291300" cy="292025"/>
                </a:xfrm>
                <a:solidFill>
                  <a:srgbClr val="434343"/>
                </a:solidFill>
              </p:grpSpPr>
              <p:sp>
                <p:nvSpPr>
                  <p:cNvPr id="89" name="Google Shape;8224;p74">
                    <a:extLst>
                      <a:ext uri="{FF2B5EF4-FFF2-40B4-BE49-F238E27FC236}">
                        <a16:creationId xmlns:a16="http://schemas.microsoft.com/office/drawing/2014/main" id="{37213E2E-CAA1-3E4D-BC4B-D98E9A228EC2}"/>
                      </a:ext>
                    </a:extLst>
                  </p:cNvPr>
                  <p:cNvSpPr/>
                  <p:nvPr/>
                </p:nvSpPr>
                <p:spPr>
                  <a:xfrm>
                    <a:off x="-3770100" y="3971775"/>
                    <a:ext cx="218975" cy="6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9" h="2671" extrusionOk="0">
                        <a:moveTo>
                          <a:pt x="4391" y="0"/>
                        </a:moveTo>
                        <a:cubicBezTo>
                          <a:pt x="2410" y="0"/>
                          <a:pt x="426" y="449"/>
                          <a:pt x="0" y="1347"/>
                        </a:cubicBezTo>
                        <a:cubicBezTo>
                          <a:pt x="426" y="2229"/>
                          <a:pt x="2410" y="2670"/>
                          <a:pt x="4391" y="2670"/>
                        </a:cubicBezTo>
                        <a:cubicBezTo>
                          <a:pt x="6372" y="2670"/>
                          <a:pt x="8349" y="2229"/>
                          <a:pt x="8759" y="1347"/>
                        </a:cubicBezTo>
                        <a:cubicBezTo>
                          <a:pt x="8349" y="449"/>
                          <a:pt x="6372" y="0"/>
                          <a:pt x="439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8225;p74">
                    <a:extLst>
                      <a:ext uri="{FF2B5EF4-FFF2-40B4-BE49-F238E27FC236}">
                        <a16:creationId xmlns:a16="http://schemas.microsoft.com/office/drawing/2014/main" id="{637CC792-07D0-274D-B2B7-A560E76EF875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030650"/>
                    <a:ext cx="222125" cy="7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5" h="3120" extrusionOk="0">
                        <a:moveTo>
                          <a:pt x="0" y="0"/>
                        </a:moveTo>
                        <a:lnTo>
                          <a:pt x="0" y="1418"/>
                        </a:lnTo>
                        <a:cubicBezTo>
                          <a:pt x="0" y="2521"/>
                          <a:pt x="2048" y="3088"/>
                          <a:pt x="4127" y="3119"/>
                        </a:cubicBezTo>
                        <a:cubicBezTo>
                          <a:pt x="4915" y="1891"/>
                          <a:pt x="6301" y="1103"/>
                          <a:pt x="7877" y="1103"/>
                        </a:cubicBezTo>
                        <a:cubicBezTo>
                          <a:pt x="8223" y="1103"/>
                          <a:pt x="8570" y="1135"/>
                          <a:pt x="8885" y="1229"/>
                        </a:cubicBezTo>
                        <a:lnTo>
                          <a:pt x="8885" y="0"/>
                        </a:lnTo>
                        <a:cubicBezTo>
                          <a:pt x="7908" y="788"/>
                          <a:pt x="6112" y="1072"/>
                          <a:pt x="4443" y="1072"/>
                        </a:cubicBezTo>
                        <a:cubicBezTo>
                          <a:pt x="2804" y="1072"/>
                          <a:pt x="977" y="757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8226;p74">
                    <a:extLst>
                      <a:ext uri="{FF2B5EF4-FFF2-40B4-BE49-F238E27FC236}">
                        <a16:creationId xmlns:a16="http://schemas.microsoft.com/office/drawing/2014/main" id="{908CC519-C80F-C34E-B4A6-8D6C53A12ACB}"/>
                      </a:ext>
                    </a:extLst>
                  </p:cNvPr>
                  <p:cNvSpPr/>
                  <p:nvPr/>
                </p:nvSpPr>
                <p:spPr>
                  <a:xfrm>
                    <a:off x="-3669425" y="4074750"/>
                    <a:ext cx="189050" cy="1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2" h="7562" extrusionOk="0">
                        <a:moveTo>
                          <a:pt x="5501" y="2732"/>
                        </a:moveTo>
                        <a:cubicBezTo>
                          <a:pt x="5748" y="2732"/>
                          <a:pt x="6008" y="3067"/>
                          <a:pt x="5766" y="3309"/>
                        </a:cubicBezTo>
                        <a:lnTo>
                          <a:pt x="3718" y="5356"/>
                        </a:lnTo>
                        <a:cubicBezTo>
                          <a:pt x="3655" y="5420"/>
                          <a:pt x="3568" y="5451"/>
                          <a:pt x="3482" y="5451"/>
                        </a:cubicBezTo>
                        <a:cubicBezTo>
                          <a:pt x="3395" y="5451"/>
                          <a:pt x="3308" y="5420"/>
                          <a:pt x="3245" y="5356"/>
                        </a:cubicBezTo>
                        <a:lnTo>
                          <a:pt x="1859" y="4002"/>
                        </a:lnTo>
                        <a:cubicBezTo>
                          <a:pt x="1617" y="3760"/>
                          <a:pt x="1840" y="3425"/>
                          <a:pt x="2099" y="3425"/>
                        </a:cubicBezTo>
                        <a:cubicBezTo>
                          <a:pt x="2177" y="3425"/>
                          <a:pt x="2259" y="3456"/>
                          <a:pt x="2332" y="3529"/>
                        </a:cubicBezTo>
                        <a:lnTo>
                          <a:pt x="3466" y="4663"/>
                        </a:lnTo>
                        <a:lnTo>
                          <a:pt x="5293" y="2836"/>
                        </a:lnTo>
                        <a:cubicBezTo>
                          <a:pt x="5352" y="2763"/>
                          <a:pt x="5426" y="2732"/>
                          <a:pt x="5501" y="2732"/>
                        </a:cubicBezTo>
                        <a:close/>
                        <a:moveTo>
                          <a:pt x="3781" y="1"/>
                        </a:moveTo>
                        <a:cubicBezTo>
                          <a:pt x="1702" y="1"/>
                          <a:pt x="0" y="1702"/>
                          <a:pt x="0" y="3781"/>
                        </a:cubicBezTo>
                        <a:cubicBezTo>
                          <a:pt x="0" y="5892"/>
                          <a:pt x="1702" y="7562"/>
                          <a:pt x="3781" y="7562"/>
                        </a:cubicBezTo>
                        <a:cubicBezTo>
                          <a:pt x="5860" y="7562"/>
                          <a:pt x="7562" y="5892"/>
                          <a:pt x="7562" y="3781"/>
                        </a:cubicBezTo>
                        <a:cubicBezTo>
                          <a:pt x="7562" y="1702"/>
                          <a:pt x="5860" y="1"/>
                          <a:pt x="378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8227;p74">
                    <a:extLst>
                      <a:ext uri="{FF2B5EF4-FFF2-40B4-BE49-F238E27FC236}">
                        <a16:creationId xmlns:a16="http://schemas.microsoft.com/office/drawing/2014/main" id="{79073BB2-A944-D547-B891-D71697B6063E}"/>
                      </a:ext>
                    </a:extLst>
                  </p:cNvPr>
                  <p:cNvSpPr/>
                  <p:nvPr/>
                </p:nvSpPr>
                <p:spPr>
                  <a:xfrm>
                    <a:off x="-3771672" y="4099950"/>
                    <a:ext cx="94525" cy="7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3057" extrusionOk="0">
                        <a:moveTo>
                          <a:pt x="0" y="1"/>
                        </a:moveTo>
                        <a:lnTo>
                          <a:pt x="0" y="1419"/>
                        </a:lnTo>
                        <a:cubicBezTo>
                          <a:pt x="0" y="2364"/>
                          <a:pt x="1607" y="2899"/>
                          <a:pt x="3434" y="3057"/>
                        </a:cubicBezTo>
                        <a:cubicBezTo>
                          <a:pt x="3371" y="2364"/>
                          <a:pt x="3497" y="1671"/>
                          <a:pt x="3781" y="1040"/>
                        </a:cubicBezTo>
                        <a:cubicBezTo>
                          <a:pt x="2332" y="977"/>
                          <a:pt x="819" y="66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8228;p74">
                    <a:extLst>
                      <a:ext uri="{FF2B5EF4-FFF2-40B4-BE49-F238E27FC236}">
                        <a16:creationId xmlns:a16="http://schemas.microsoft.com/office/drawing/2014/main" id="{99272C27-25C0-C242-A1AB-27EDE9FD6892}"/>
                      </a:ext>
                    </a:extLst>
                  </p:cNvPr>
                  <p:cNvSpPr/>
                  <p:nvPr/>
                </p:nvSpPr>
                <p:spPr>
                  <a:xfrm>
                    <a:off x="-3771675" y="4167700"/>
                    <a:ext cx="135500" cy="9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0" h="3813" extrusionOk="0">
                        <a:moveTo>
                          <a:pt x="0" y="0"/>
                        </a:moveTo>
                        <a:lnTo>
                          <a:pt x="0" y="2111"/>
                        </a:lnTo>
                        <a:cubicBezTo>
                          <a:pt x="0" y="3277"/>
                          <a:pt x="2237" y="3812"/>
                          <a:pt x="4443" y="3812"/>
                        </a:cubicBezTo>
                        <a:cubicBezTo>
                          <a:pt x="4789" y="3812"/>
                          <a:pt x="5104" y="3812"/>
                          <a:pt x="5419" y="3781"/>
                        </a:cubicBezTo>
                        <a:cubicBezTo>
                          <a:pt x="4474" y="3151"/>
                          <a:pt x="3781" y="2206"/>
                          <a:pt x="3529" y="1071"/>
                        </a:cubicBezTo>
                        <a:cubicBezTo>
                          <a:pt x="2174" y="977"/>
                          <a:pt x="788" y="66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48" name="Image 47">
                <a:extLst>
                  <a:ext uri="{FF2B5EF4-FFF2-40B4-BE49-F238E27FC236}">
                    <a16:creationId xmlns:a16="http://schemas.microsoft.com/office/drawing/2014/main" id="{1C8362E9-251D-E946-AA3D-601133751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25000"/>
              </a:blip>
              <a:srcRect t="33143" r="84143" b="33722"/>
              <a:stretch/>
            </p:blipFill>
            <p:spPr>
              <a:xfrm>
                <a:off x="3375964" y="4528029"/>
                <a:ext cx="142968" cy="2987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391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Nos outils</a:t>
            </a:r>
            <a:endParaRPr/>
          </a:p>
        </p:txBody>
      </p:sp>
      <p:cxnSp>
        <p:nvCxnSpPr>
          <p:cNvPr id="455" name="Google Shape;455;p4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0C25EABA-A75C-104B-A79A-C71DC8A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" y="3361535"/>
            <a:ext cx="2255283" cy="22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277;p42">
            <a:extLst>
              <a:ext uri="{FF2B5EF4-FFF2-40B4-BE49-F238E27FC236}">
                <a16:creationId xmlns:a16="http://schemas.microsoft.com/office/drawing/2014/main" id="{2DC583A3-B67F-FD48-B3CB-8A3D31ED5E16}"/>
              </a:ext>
            </a:extLst>
          </p:cNvPr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58" name="Google Shape;278;p42">
              <a:extLst>
                <a:ext uri="{FF2B5EF4-FFF2-40B4-BE49-F238E27FC236}">
                  <a16:creationId xmlns:a16="http://schemas.microsoft.com/office/drawing/2014/main" id="{066491E2-3E86-7843-93C9-CFEFD2FBA51F}"/>
                </a:ext>
              </a:extLst>
            </p:cNvPr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279;p42">
              <a:extLst>
                <a:ext uri="{FF2B5EF4-FFF2-40B4-BE49-F238E27FC236}">
                  <a16:creationId xmlns:a16="http://schemas.microsoft.com/office/drawing/2014/main" id="{17A79C54-0A51-1845-8641-A5C91B840EB0}"/>
                </a:ext>
              </a:extLst>
            </p:cNvPr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80;p42">
            <a:extLst>
              <a:ext uri="{FF2B5EF4-FFF2-40B4-BE49-F238E27FC236}">
                <a16:creationId xmlns:a16="http://schemas.microsoft.com/office/drawing/2014/main" id="{FD9B756C-B2CB-1345-AC43-AE4842BD58E1}"/>
              </a:ext>
            </a:extLst>
          </p:cNvPr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61" name="Google Shape;281;p42">
              <a:extLst>
                <a:ext uri="{FF2B5EF4-FFF2-40B4-BE49-F238E27FC236}">
                  <a16:creationId xmlns:a16="http://schemas.microsoft.com/office/drawing/2014/main" id="{103C9807-48F5-1C4D-97CB-44C2FD5CEF92}"/>
                </a:ext>
              </a:extLst>
            </p:cNvPr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282;p42">
              <a:extLst>
                <a:ext uri="{FF2B5EF4-FFF2-40B4-BE49-F238E27FC236}">
                  <a16:creationId xmlns:a16="http://schemas.microsoft.com/office/drawing/2014/main" id="{CA95CBBA-60BC-2142-8F45-35841C2A53C0}"/>
                </a:ext>
              </a:extLst>
            </p:cNvPr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83;p42">
            <a:extLst>
              <a:ext uri="{FF2B5EF4-FFF2-40B4-BE49-F238E27FC236}">
                <a16:creationId xmlns:a16="http://schemas.microsoft.com/office/drawing/2014/main" id="{2B11070B-1D62-2C4B-B8BF-14DA562A22E5}"/>
              </a:ext>
            </a:extLst>
          </p:cNvPr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64" name="Google Shape;284;p42">
              <a:extLst>
                <a:ext uri="{FF2B5EF4-FFF2-40B4-BE49-F238E27FC236}">
                  <a16:creationId xmlns:a16="http://schemas.microsoft.com/office/drawing/2014/main" id="{9482B6A7-DD11-2B4D-ACAD-9CCDEA613E12}"/>
                </a:ext>
              </a:extLst>
            </p:cNvPr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285;p42">
              <a:extLst>
                <a:ext uri="{FF2B5EF4-FFF2-40B4-BE49-F238E27FC236}">
                  <a16:creationId xmlns:a16="http://schemas.microsoft.com/office/drawing/2014/main" id="{8E23DAFD-22A9-1341-BED1-B99B6AFCCADD}"/>
                </a:ext>
              </a:extLst>
            </p:cNvPr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88;p42">
            <a:extLst>
              <a:ext uri="{FF2B5EF4-FFF2-40B4-BE49-F238E27FC236}">
                <a16:creationId xmlns:a16="http://schemas.microsoft.com/office/drawing/2014/main" id="{17CA00C1-DCF2-5B40-97D6-E62A3A047929}"/>
              </a:ext>
            </a:extLst>
          </p:cNvPr>
          <p:cNvSpPr txBox="1">
            <a:spLocks/>
          </p:cNvSpPr>
          <p:nvPr/>
        </p:nvSpPr>
        <p:spPr>
          <a:xfrm flipH="1">
            <a:off x="3317622" y="1644083"/>
            <a:ext cx="3394426" cy="400079"/>
          </a:xfrm>
          <a:prstGeom prst="rect">
            <a:avLst/>
          </a:prstGeom>
        </p:spPr>
        <p:txBody>
          <a:bodyPr spcFirstLastPara="1" wrap="square" lIns="251999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GANTT</a:t>
            </a:r>
          </a:p>
        </p:txBody>
      </p:sp>
      <p:sp>
        <p:nvSpPr>
          <p:cNvPr id="67" name="Google Shape;290;p42">
            <a:extLst>
              <a:ext uri="{FF2B5EF4-FFF2-40B4-BE49-F238E27FC236}">
                <a16:creationId xmlns:a16="http://schemas.microsoft.com/office/drawing/2014/main" id="{969CB72A-A430-5E47-B733-228AE75031EB}"/>
              </a:ext>
            </a:extLst>
          </p:cNvPr>
          <p:cNvSpPr txBox="1">
            <a:spLocks/>
          </p:cNvSpPr>
          <p:nvPr/>
        </p:nvSpPr>
        <p:spPr>
          <a:xfrm flipH="1">
            <a:off x="4491465" y="2662065"/>
            <a:ext cx="3341467" cy="400079"/>
          </a:xfrm>
          <a:prstGeom prst="rect">
            <a:avLst/>
          </a:prstGeom>
        </p:spPr>
        <p:txBody>
          <a:bodyPr spcFirstLastPara="1" wrap="square" lIns="251999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KANBAN</a:t>
            </a:r>
          </a:p>
        </p:txBody>
      </p:sp>
      <p:sp>
        <p:nvSpPr>
          <p:cNvPr id="68" name="Google Shape;292;p42">
            <a:extLst>
              <a:ext uri="{FF2B5EF4-FFF2-40B4-BE49-F238E27FC236}">
                <a16:creationId xmlns:a16="http://schemas.microsoft.com/office/drawing/2014/main" id="{068FC4F3-CB89-F246-96A9-84467A26A6BE}"/>
              </a:ext>
            </a:extLst>
          </p:cNvPr>
          <p:cNvSpPr txBox="1">
            <a:spLocks/>
          </p:cNvSpPr>
          <p:nvPr/>
        </p:nvSpPr>
        <p:spPr>
          <a:xfrm flipH="1">
            <a:off x="5580342" y="3691183"/>
            <a:ext cx="3385866" cy="400079"/>
          </a:xfrm>
          <a:prstGeom prst="rect">
            <a:avLst/>
          </a:prstGeom>
        </p:spPr>
        <p:txBody>
          <a:bodyPr spcFirstLastPara="1" wrap="square" lIns="251999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GITLAB</a:t>
            </a:r>
          </a:p>
        </p:txBody>
      </p:sp>
      <p:sp>
        <p:nvSpPr>
          <p:cNvPr id="70" name="Google Shape;293;p34">
            <a:extLst>
              <a:ext uri="{FF2B5EF4-FFF2-40B4-BE49-F238E27FC236}">
                <a16:creationId xmlns:a16="http://schemas.microsoft.com/office/drawing/2014/main" id="{B21A10DC-2093-804A-B46E-B85BC0122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7" name="Google Shape;631;p55">
            <a:extLst>
              <a:ext uri="{FF2B5EF4-FFF2-40B4-BE49-F238E27FC236}">
                <a16:creationId xmlns:a16="http://schemas.microsoft.com/office/drawing/2014/main" id="{FE65C20A-C322-AC4E-B1FB-7CB0C8F8418B}"/>
              </a:ext>
            </a:extLst>
          </p:cNvPr>
          <p:cNvGrpSpPr/>
          <p:nvPr/>
        </p:nvGrpSpPr>
        <p:grpSpPr>
          <a:xfrm>
            <a:off x="332071" y="2662065"/>
            <a:ext cx="3172818" cy="2493190"/>
            <a:chOff x="238125" y="1676700"/>
            <a:chExt cx="2045650" cy="1779275"/>
          </a:xfrm>
        </p:grpSpPr>
        <p:sp>
          <p:nvSpPr>
            <p:cNvPr id="18" name="Google Shape;632;p55">
              <a:extLst>
                <a:ext uri="{FF2B5EF4-FFF2-40B4-BE49-F238E27FC236}">
                  <a16:creationId xmlns:a16="http://schemas.microsoft.com/office/drawing/2014/main" id="{B73F24E8-0D28-5948-9F88-C9E9ED7C5A71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3;p55">
              <a:extLst>
                <a:ext uri="{FF2B5EF4-FFF2-40B4-BE49-F238E27FC236}">
                  <a16:creationId xmlns:a16="http://schemas.microsoft.com/office/drawing/2014/main" id="{D399EC51-D508-6F41-B68E-9E94274AC146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4;p55">
              <a:extLst>
                <a:ext uri="{FF2B5EF4-FFF2-40B4-BE49-F238E27FC236}">
                  <a16:creationId xmlns:a16="http://schemas.microsoft.com/office/drawing/2014/main" id="{6103BA35-2D54-9549-ABED-065960B9CF1C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5;p55">
              <a:extLst>
                <a:ext uri="{FF2B5EF4-FFF2-40B4-BE49-F238E27FC236}">
                  <a16:creationId xmlns:a16="http://schemas.microsoft.com/office/drawing/2014/main" id="{C73FEB80-A858-3641-A65E-1493FE15A66C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6;p55">
              <a:extLst>
                <a:ext uri="{FF2B5EF4-FFF2-40B4-BE49-F238E27FC236}">
                  <a16:creationId xmlns:a16="http://schemas.microsoft.com/office/drawing/2014/main" id="{DB443DAB-8DD9-D94F-A38C-42F13A4ACC63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7;p55">
              <a:extLst>
                <a:ext uri="{FF2B5EF4-FFF2-40B4-BE49-F238E27FC236}">
                  <a16:creationId xmlns:a16="http://schemas.microsoft.com/office/drawing/2014/main" id="{00C73840-A95F-F048-9F06-49C96BB2B9BD}"/>
                </a:ext>
              </a:extLst>
            </p:cNvPr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8;p55">
              <a:extLst>
                <a:ext uri="{FF2B5EF4-FFF2-40B4-BE49-F238E27FC236}">
                  <a16:creationId xmlns:a16="http://schemas.microsoft.com/office/drawing/2014/main" id="{65142B74-81FD-4743-91C3-F8F1CA3E53A3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A6BEFE-1EBF-2141-9EE6-4DB00002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4" y="2706835"/>
            <a:ext cx="3140412" cy="196408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4936DD92-CB3A-E44D-AB0E-8B68EDF12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NOS OUTILS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B6FAD9-1D19-9C43-B7F0-91368A9C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94" y="2706835"/>
            <a:ext cx="3140412" cy="19640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8828FC5-030C-6640-AFFB-ED81C882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94" y="2702101"/>
            <a:ext cx="3140412" cy="196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/>
              <a:t>NOTRE AVANCEMENT</a:t>
            </a:r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/>
              <a:t>Tâches effectuées &amp; problèmes rencontrés</a:t>
            </a: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2" name="Google Shape;292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88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ET TRAITEMENT</a:t>
            </a:r>
            <a:br>
              <a:rPr lang="fr-FR"/>
            </a:br>
            <a:r>
              <a:rPr lang="fr-FR" sz="1800" b="0"/>
              <a:t>DU JEU DE DONNÉES</a:t>
            </a:r>
            <a:endParaRPr lang="fr-FR" b="0"/>
          </a:p>
        </p:txBody>
      </p:sp>
      <p:grpSp>
        <p:nvGrpSpPr>
          <p:cNvPr id="31" name="Google Shape;631;p55">
            <a:extLst>
              <a:ext uri="{FF2B5EF4-FFF2-40B4-BE49-F238E27FC236}">
                <a16:creationId xmlns:a16="http://schemas.microsoft.com/office/drawing/2014/main" id="{FE1AAB6F-A55A-2D42-8455-AA16B6C1D8D3}"/>
              </a:ext>
            </a:extLst>
          </p:cNvPr>
          <p:cNvGrpSpPr/>
          <p:nvPr/>
        </p:nvGrpSpPr>
        <p:grpSpPr>
          <a:xfrm>
            <a:off x="681033" y="3088548"/>
            <a:ext cx="2626995" cy="2064283"/>
            <a:chOff x="238125" y="1676700"/>
            <a:chExt cx="2045650" cy="1779275"/>
          </a:xfrm>
        </p:grpSpPr>
        <p:sp>
          <p:nvSpPr>
            <p:cNvPr id="32" name="Google Shape;632;p55">
              <a:extLst>
                <a:ext uri="{FF2B5EF4-FFF2-40B4-BE49-F238E27FC236}">
                  <a16:creationId xmlns:a16="http://schemas.microsoft.com/office/drawing/2014/main" id="{5911227C-6EE0-0C41-BBF9-E38912063BC6}"/>
                </a:ext>
              </a:extLst>
            </p:cNvPr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3;p55">
              <a:extLst>
                <a:ext uri="{FF2B5EF4-FFF2-40B4-BE49-F238E27FC236}">
                  <a16:creationId xmlns:a16="http://schemas.microsoft.com/office/drawing/2014/main" id="{8083078C-3473-8B4B-BC1F-71E84CE7EE69}"/>
                </a:ext>
              </a:extLst>
            </p:cNvPr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4;p55">
              <a:extLst>
                <a:ext uri="{FF2B5EF4-FFF2-40B4-BE49-F238E27FC236}">
                  <a16:creationId xmlns:a16="http://schemas.microsoft.com/office/drawing/2014/main" id="{C7039FC1-54A9-734B-96DA-3C9C46C2DD72}"/>
                </a:ext>
              </a:extLst>
            </p:cNvPr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5;p55">
              <a:extLst>
                <a:ext uri="{FF2B5EF4-FFF2-40B4-BE49-F238E27FC236}">
                  <a16:creationId xmlns:a16="http://schemas.microsoft.com/office/drawing/2014/main" id="{06874B6D-C2F9-6942-BA86-8C702ACB513B}"/>
                </a:ext>
              </a:extLst>
            </p:cNvPr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6;p55">
              <a:extLst>
                <a:ext uri="{FF2B5EF4-FFF2-40B4-BE49-F238E27FC236}">
                  <a16:creationId xmlns:a16="http://schemas.microsoft.com/office/drawing/2014/main" id="{F06BA3A3-1868-B94E-97C7-3535E8A4BDBB}"/>
                </a:ext>
              </a:extLst>
            </p:cNvPr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7;p55">
              <a:extLst>
                <a:ext uri="{FF2B5EF4-FFF2-40B4-BE49-F238E27FC236}">
                  <a16:creationId xmlns:a16="http://schemas.microsoft.com/office/drawing/2014/main" id="{2F195EBA-C6B8-6B49-9214-3331D7DE2A52}"/>
                </a:ext>
              </a:extLst>
            </p:cNvPr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8;p55">
              <a:extLst>
                <a:ext uri="{FF2B5EF4-FFF2-40B4-BE49-F238E27FC236}">
                  <a16:creationId xmlns:a16="http://schemas.microsoft.com/office/drawing/2014/main" id="{18E09417-F0A1-2B49-9ED6-C0E422DB49A5}"/>
                </a:ext>
              </a:extLst>
            </p:cNvPr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639;p55">
            <a:extLst>
              <a:ext uri="{FF2B5EF4-FFF2-40B4-BE49-F238E27FC236}">
                <a16:creationId xmlns:a16="http://schemas.microsoft.com/office/drawing/2014/main" id="{3D54591A-53EF-B74B-A176-FC3F1CC642A6}"/>
              </a:ext>
            </a:extLst>
          </p:cNvPr>
          <p:cNvPicPr preferRelativeResize="0"/>
          <p:nvPr/>
        </p:nvPicPr>
        <p:blipFill rotWithShape="1">
          <a:blip r:embed="rId3"/>
          <a:srcRect b="9718"/>
          <a:stretch/>
        </p:blipFill>
        <p:spPr>
          <a:xfrm>
            <a:off x="819950" y="3200669"/>
            <a:ext cx="2347200" cy="13226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41;p37">
            <a:extLst>
              <a:ext uri="{FF2B5EF4-FFF2-40B4-BE49-F238E27FC236}">
                <a16:creationId xmlns:a16="http://schemas.microsoft.com/office/drawing/2014/main" id="{29C076D8-5FAA-5948-A50F-25B2EF7015E7}"/>
              </a:ext>
            </a:extLst>
          </p:cNvPr>
          <p:cNvCxnSpPr>
            <a:cxnSpLocks/>
          </p:cNvCxnSpPr>
          <p:nvPr/>
        </p:nvCxnSpPr>
        <p:spPr>
          <a:xfrm flipV="1">
            <a:off x="1992013" y="2231418"/>
            <a:ext cx="0" cy="37404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Picture 2" descr="Jupyter — Wikipédia">
            <a:extLst>
              <a:ext uri="{FF2B5EF4-FFF2-40B4-BE49-F238E27FC236}">
                <a16:creationId xmlns:a16="http://schemas.microsoft.com/office/drawing/2014/main" id="{10ACE052-97E7-3F4C-B2B4-5481EBFE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25" y="2649684"/>
            <a:ext cx="351146" cy="4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350;p37">
            <a:extLst>
              <a:ext uri="{FF2B5EF4-FFF2-40B4-BE49-F238E27FC236}">
                <a16:creationId xmlns:a16="http://schemas.microsoft.com/office/drawing/2014/main" id="{225D8022-CBD9-4144-970A-6DFA15EEEEF6}"/>
              </a:ext>
            </a:extLst>
          </p:cNvPr>
          <p:cNvSpPr txBox="1"/>
          <p:nvPr/>
        </p:nvSpPr>
        <p:spPr>
          <a:xfrm>
            <a:off x="1247131" y="1250384"/>
            <a:ext cx="148953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Fichier .csv initial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" name="Google Shape;279;p42">
            <a:extLst>
              <a:ext uri="{FF2B5EF4-FFF2-40B4-BE49-F238E27FC236}">
                <a16:creationId xmlns:a16="http://schemas.microsoft.com/office/drawing/2014/main" id="{340975CD-36FC-D947-A116-CFBB4144B00D}"/>
              </a:ext>
            </a:extLst>
          </p:cNvPr>
          <p:cNvSpPr/>
          <p:nvPr/>
        </p:nvSpPr>
        <p:spPr>
          <a:xfrm>
            <a:off x="3627811" y="3770838"/>
            <a:ext cx="2561983" cy="44073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Suppression de </a:t>
            </a:r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données</a:t>
            </a: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inutiles</a:t>
            </a:r>
            <a:endParaRPr lang="en"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2" name="Google Shape;279;p42">
            <a:extLst>
              <a:ext uri="{FF2B5EF4-FFF2-40B4-BE49-F238E27FC236}">
                <a16:creationId xmlns:a16="http://schemas.microsoft.com/office/drawing/2014/main" id="{D1E9EFA2-36C8-C448-BDA9-CF5211026723}"/>
              </a:ext>
            </a:extLst>
          </p:cNvPr>
          <p:cNvSpPr/>
          <p:nvPr/>
        </p:nvSpPr>
        <p:spPr>
          <a:xfrm>
            <a:off x="3627812" y="4329964"/>
            <a:ext cx="2561983" cy="44073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Modification de </a:t>
            </a:r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valeurs</a:t>
            </a: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abérantes</a:t>
            </a:r>
            <a:endParaRPr lang="en"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3" name="Google Shape;279;p42">
            <a:extLst>
              <a:ext uri="{FF2B5EF4-FFF2-40B4-BE49-F238E27FC236}">
                <a16:creationId xmlns:a16="http://schemas.microsoft.com/office/drawing/2014/main" id="{046D727D-0AFA-D145-A666-45A7FF67496F}"/>
              </a:ext>
            </a:extLst>
          </p:cNvPr>
          <p:cNvSpPr/>
          <p:nvPr/>
        </p:nvSpPr>
        <p:spPr>
          <a:xfrm>
            <a:off x="3627811" y="3216424"/>
            <a:ext cx="2561983" cy="44073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/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Renommage</a:t>
            </a: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" sz="1200" b="1" err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colonnes</a:t>
            </a:r>
            <a:endParaRPr lang="en"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64" name="Google Shape;340;p37">
            <a:extLst>
              <a:ext uri="{FF2B5EF4-FFF2-40B4-BE49-F238E27FC236}">
                <a16:creationId xmlns:a16="http://schemas.microsoft.com/office/drawing/2014/main" id="{E1B8F6FC-687F-9145-88F5-6868E23BDDE5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436557" y="3436791"/>
            <a:ext cx="19125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340;p37">
            <a:extLst>
              <a:ext uri="{FF2B5EF4-FFF2-40B4-BE49-F238E27FC236}">
                <a16:creationId xmlns:a16="http://schemas.microsoft.com/office/drawing/2014/main" id="{B79573BA-65B4-F643-9CE2-438B26AB597E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3436557" y="3991204"/>
            <a:ext cx="191254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340;p37">
            <a:extLst>
              <a:ext uri="{FF2B5EF4-FFF2-40B4-BE49-F238E27FC236}">
                <a16:creationId xmlns:a16="http://schemas.microsoft.com/office/drawing/2014/main" id="{33C2FF30-0EE4-0640-B3E3-CD4043E9955B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436557" y="4550330"/>
            <a:ext cx="191255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53BB98B-0E94-7042-A568-11E4D07C475F}"/>
              </a:ext>
            </a:extLst>
          </p:cNvPr>
          <p:cNvGrpSpPr/>
          <p:nvPr/>
        </p:nvGrpSpPr>
        <p:grpSpPr>
          <a:xfrm>
            <a:off x="4928449" y="2002268"/>
            <a:ext cx="603940" cy="1124757"/>
            <a:chOff x="4645639" y="2002268"/>
            <a:chExt cx="603940" cy="1124757"/>
          </a:xfrm>
        </p:grpSpPr>
        <p:cxnSp>
          <p:nvCxnSpPr>
            <p:cNvPr id="72" name="Google Shape;341;p37">
              <a:extLst>
                <a:ext uri="{FF2B5EF4-FFF2-40B4-BE49-F238E27FC236}">
                  <a16:creationId xmlns:a16="http://schemas.microsoft.com/office/drawing/2014/main" id="{74AA5227-02BF-B94B-9061-D5EC1A3C0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814" y="2002268"/>
              <a:ext cx="0" cy="1124757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341;p37">
              <a:extLst>
                <a:ext uri="{FF2B5EF4-FFF2-40B4-BE49-F238E27FC236}">
                  <a16:creationId xmlns:a16="http://schemas.microsoft.com/office/drawing/2014/main" id="{410EDD97-B2DB-FF49-BCF0-4682F563D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45639" y="2002268"/>
              <a:ext cx="60394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366D8AB-0E2B-174D-9D88-25EE83CE5B8E}"/>
              </a:ext>
            </a:extLst>
          </p:cNvPr>
          <p:cNvGrpSpPr/>
          <p:nvPr/>
        </p:nvGrpSpPr>
        <p:grpSpPr>
          <a:xfrm>
            <a:off x="5622424" y="1531379"/>
            <a:ext cx="946200" cy="952806"/>
            <a:chOff x="5622424" y="1531379"/>
            <a:chExt cx="946200" cy="952806"/>
          </a:xfrm>
        </p:grpSpPr>
        <p:sp>
          <p:nvSpPr>
            <p:cNvPr id="78" name="Google Shape;279;p42">
              <a:extLst>
                <a:ext uri="{FF2B5EF4-FFF2-40B4-BE49-F238E27FC236}">
                  <a16:creationId xmlns:a16="http://schemas.microsoft.com/office/drawing/2014/main" id="{3CADB93A-A34E-864E-A020-2D55638648C3}"/>
                </a:ext>
              </a:extLst>
            </p:cNvPr>
            <p:cNvSpPr/>
            <p:nvPr/>
          </p:nvSpPr>
          <p:spPr>
            <a:xfrm rot="16200000">
              <a:off x="5619121" y="1534682"/>
              <a:ext cx="952806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B285881E-82D8-B740-907F-F178DEBC7A4B}"/>
                </a:ext>
              </a:extLst>
            </p:cNvPr>
            <p:cNvGrpSpPr/>
            <p:nvPr/>
          </p:nvGrpSpPr>
          <p:grpSpPr>
            <a:xfrm>
              <a:off x="5882007" y="1746998"/>
              <a:ext cx="427033" cy="526673"/>
              <a:chOff x="2243027" y="1835182"/>
              <a:chExt cx="267221" cy="329572"/>
            </a:xfrm>
            <a:solidFill>
              <a:schemeClr val="bg1"/>
            </a:solidFill>
          </p:grpSpPr>
          <p:grpSp>
            <p:nvGrpSpPr>
              <p:cNvPr id="80" name="Google Shape;6268;p70">
                <a:extLst>
                  <a:ext uri="{FF2B5EF4-FFF2-40B4-BE49-F238E27FC236}">
                    <a16:creationId xmlns:a16="http://schemas.microsoft.com/office/drawing/2014/main" id="{7467B726-337F-6645-A029-809FC8483853}"/>
                  </a:ext>
                </a:extLst>
              </p:cNvPr>
              <p:cNvGrpSpPr/>
              <p:nvPr/>
            </p:nvGrpSpPr>
            <p:grpSpPr>
              <a:xfrm>
                <a:off x="2243027" y="1835182"/>
                <a:ext cx="267221" cy="329571"/>
                <a:chOff x="946175" y="3253275"/>
                <a:chExt cx="226075" cy="278825"/>
              </a:xfrm>
              <a:grpFill/>
            </p:grpSpPr>
            <p:sp>
              <p:nvSpPr>
                <p:cNvPr id="85" name="Google Shape;6269;p70">
                  <a:extLst>
                    <a:ext uri="{FF2B5EF4-FFF2-40B4-BE49-F238E27FC236}">
                      <a16:creationId xmlns:a16="http://schemas.microsoft.com/office/drawing/2014/main" id="{555E012D-03AD-5146-85F7-34BFCD0B34A4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6270;p70">
                  <a:extLst>
                    <a:ext uri="{FF2B5EF4-FFF2-40B4-BE49-F238E27FC236}">
                      <a16:creationId xmlns:a16="http://schemas.microsoft.com/office/drawing/2014/main" id="{7BDEB2C7-2502-7A4E-A14C-DFD47088F129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6272;p70">
                  <a:extLst>
                    <a:ext uri="{FF2B5EF4-FFF2-40B4-BE49-F238E27FC236}">
                      <a16:creationId xmlns:a16="http://schemas.microsoft.com/office/drawing/2014/main" id="{1454968F-FA53-F048-AC33-0F8BA6D5C3E7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CC52B73-611C-D44D-8CCD-51A57DE2C39F}"/>
                  </a:ext>
                </a:extLst>
              </p:cNvPr>
              <p:cNvSpPr/>
              <p:nvPr/>
            </p:nvSpPr>
            <p:spPr>
              <a:xfrm>
                <a:off x="2290514" y="1985600"/>
                <a:ext cx="219734" cy="1791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D77D20F-7815-8B41-8DEB-C57BFE215955}"/>
                  </a:ext>
                </a:extLst>
              </p:cNvPr>
              <p:cNvSpPr/>
              <p:nvPr/>
            </p:nvSpPr>
            <p:spPr>
              <a:xfrm>
                <a:off x="2380343" y="1939464"/>
                <a:ext cx="129905" cy="2048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048C725-04DC-3941-BA74-BEBCB726E8F5}"/>
                  </a:ext>
                </a:extLst>
              </p:cNvPr>
              <p:cNvSpPr/>
              <p:nvPr/>
            </p:nvSpPr>
            <p:spPr>
              <a:xfrm>
                <a:off x="2315030" y="1967455"/>
                <a:ext cx="175686" cy="176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0D7E25-EF21-EA43-9C6B-B7C773A5BD14}"/>
                  </a:ext>
                </a:extLst>
              </p:cNvPr>
              <p:cNvSpPr/>
              <p:nvPr/>
            </p:nvSpPr>
            <p:spPr>
              <a:xfrm>
                <a:off x="2372913" y="1935367"/>
                <a:ext cx="93135" cy="176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2C73A8E-5F17-B147-AE41-F5651B4FD354}"/>
                </a:ext>
              </a:extLst>
            </p:cNvPr>
            <p:cNvSpPr txBox="1"/>
            <p:nvPr/>
          </p:nvSpPr>
          <p:spPr>
            <a:xfrm>
              <a:off x="5873852" y="2027494"/>
              <a:ext cx="527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rgbClr val="434343"/>
                  </a:solidFill>
                </a:rPr>
                <a:t>.csv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3EE1085-D26C-3648-B3F7-7F97D47EF342}"/>
              </a:ext>
            </a:extLst>
          </p:cNvPr>
          <p:cNvGrpSpPr/>
          <p:nvPr/>
        </p:nvGrpSpPr>
        <p:grpSpPr>
          <a:xfrm>
            <a:off x="1746729" y="1618744"/>
            <a:ext cx="527193" cy="572648"/>
            <a:chOff x="1746729" y="1618744"/>
            <a:chExt cx="527193" cy="572648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F006394-2261-6948-93C0-287F17E51A63}"/>
                </a:ext>
              </a:extLst>
            </p:cNvPr>
            <p:cNvGrpSpPr/>
            <p:nvPr/>
          </p:nvGrpSpPr>
          <p:grpSpPr>
            <a:xfrm>
              <a:off x="1756865" y="1618744"/>
              <a:ext cx="427033" cy="526673"/>
              <a:chOff x="2243027" y="1835182"/>
              <a:chExt cx="267221" cy="329572"/>
            </a:xfrm>
            <a:solidFill>
              <a:srgbClr val="434343"/>
            </a:solidFill>
          </p:grpSpPr>
          <p:grpSp>
            <p:nvGrpSpPr>
              <p:cNvPr id="42" name="Google Shape;6268;p70">
                <a:extLst>
                  <a:ext uri="{FF2B5EF4-FFF2-40B4-BE49-F238E27FC236}">
                    <a16:creationId xmlns:a16="http://schemas.microsoft.com/office/drawing/2014/main" id="{5A30DCE9-224C-D844-9494-DA201D29709A}"/>
                  </a:ext>
                </a:extLst>
              </p:cNvPr>
              <p:cNvGrpSpPr/>
              <p:nvPr/>
            </p:nvGrpSpPr>
            <p:grpSpPr>
              <a:xfrm>
                <a:off x="2243027" y="1835182"/>
                <a:ext cx="267221" cy="329571"/>
                <a:chOff x="946175" y="3253275"/>
                <a:chExt cx="226075" cy="278825"/>
              </a:xfrm>
              <a:grpFill/>
            </p:grpSpPr>
            <p:sp>
              <p:nvSpPr>
                <p:cNvPr id="43" name="Google Shape;6269;p70">
                  <a:extLst>
                    <a:ext uri="{FF2B5EF4-FFF2-40B4-BE49-F238E27FC236}">
                      <a16:creationId xmlns:a16="http://schemas.microsoft.com/office/drawing/2014/main" id="{C3E51997-9E0F-D548-87BC-35AE9BF84867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270;p70">
                  <a:extLst>
                    <a:ext uri="{FF2B5EF4-FFF2-40B4-BE49-F238E27FC236}">
                      <a16:creationId xmlns:a16="http://schemas.microsoft.com/office/drawing/2014/main" id="{307CDFEE-3E61-8C4D-8676-64078DD84A6D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272;p70">
                  <a:extLst>
                    <a:ext uri="{FF2B5EF4-FFF2-40B4-BE49-F238E27FC236}">
                      <a16:creationId xmlns:a16="http://schemas.microsoft.com/office/drawing/2014/main" id="{1F9EB194-D290-874F-AC1F-F6580F1B3EAA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8D4C01-B9EB-D64B-B3CE-385D8C5B770E}"/>
                  </a:ext>
                </a:extLst>
              </p:cNvPr>
              <p:cNvSpPr/>
              <p:nvPr/>
            </p:nvSpPr>
            <p:spPr>
              <a:xfrm>
                <a:off x="2290514" y="1985600"/>
                <a:ext cx="219734" cy="1791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DFE46D-8E10-7044-AF2F-0B0D9EFBCEBC}"/>
                  </a:ext>
                </a:extLst>
              </p:cNvPr>
              <p:cNvSpPr/>
              <p:nvPr/>
            </p:nvSpPr>
            <p:spPr>
              <a:xfrm>
                <a:off x="2380343" y="1939464"/>
                <a:ext cx="129905" cy="2048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D070364-A61C-5B4B-84FA-ABB1E2E37936}"/>
                  </a:ext>
                </a:extLst>
              </p:cNvPr>
              <p:cNvSpPr/>
              <p:nvPr/>
            </p:nvSpPr>
            <p:spPr>
              <a:xfrm>
                <a:off x="2315030" y="1967455"/>
                <a:ext cx="175686" cy="176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4714F3-F9A0-D048-9ADC-3D3003379282}"/>
                  </a:ext>
                </a:extLst>
              </p:cNvPr>
              <p:cNvSpPr/>
              <p:nvPr/>
            </p:nvSpPr>
            <p:spPr>
              <a:xfrm>
                <a:off x="2372913" y="1935367"/>
                <a:ext cx="93135" cy="176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2B44813-AAB4-F041-8078-5BCB0AD11710}"/>
                </a:ext>
              </a:extLst>
            </p:cNvPr>
            <p:cNvSpPr txBox="1"/>
            <p:nvPr/>
          </p:nvSpPr>
          <p:spPr>
            <a:xfrm>
              <a:off x="1746729" y="1883615"/>
              <a:ext cx="527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.csv</a:t>
              </a:r>
            </a:p>
          </p:txBody>
        </p:sp>
      </p:grpSp>
      <p:sp>
        <p:nvSpPr>
          <p:cNvPr id="91" name="Google Shape;518;p52">
            <a:extLst>
              <a:ext uri="{FF2B5EF4-FFF2-40B4-BE49-F238E27FC236}">
                <a16:creationId xmlns:a16="http://schemas.microsoft.com/office/drawing/2014/main" id="{94CB9E68-ECE5-694C-8A29-67A2122A8818}"/>
              </a:ext>
            </a:extLst>
          </p:cNvPr>
          <p:cNvSpPr txBox="1"/>
          <p:nvPr/>
        </p:nvSpPr>
        <p:spPr>
          <a:xfrm>
            <a:off x="6580868" y="1632951"/>
            <a:ext cx="179006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Post </a:t>
            </a:r>
            <a:r>
              <a:rPr lang="en" sz="1200" i="1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Traitement</a:t>
            </a:r>
            <a:endParaRPr lang="en" sz="1200" i="1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Génération</a:t>
            </a: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d’un nouveau </a:t>
            </a: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fichier</a:t>
            </a: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</a:t>
            </a: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données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" name="Google Shape;293;p34">
            <a:extLst>
              <a:ext uri="{FF2B5EF4-FFF2-40B4-BE49-F238E27FC236}">
                <a16:creationId xmlns:a16="http://schemas.microsoft.com/office/drawing/2014/main" id="{24093720-A0DF-0B40-9E1C-D33A6058CE50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56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PREMIÈRE EXPLORATION DE DONNÉES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4A22599-2475-1947-A89B-74101A8E9ACF}"/>
              </a:ext>
            </a:extLst>
          </p:cNvPr>
          <p:cNvGrpSpPr/>
          <p:nvPr/>
        </p:nvGrpSpPr>
        <p:grpSpPr>
          <a:xfrm>
            <a:off x="208664" y="1093501"/>
            <a:ext cx="4175959" cy="3471905"/>
            <a:chOff x="168600" y="991249"/>
            <a:chExt cx="3587323" cy="298251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3DE532A-5B9D-D446-9B4D-6A1D0DC9D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269"/>
            <a:stretch/>
          </p:blipFill>
          <p:spPr>
            <a:xfrm>
              <a:off x="168600" y="991249"/>
              <a:ext cx="3587323" cy="2982511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A645AD5-A7B1-C948-B5AC-ABDE49C3E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961" b="68275"/>
            <a:stretch/>
          </p:blipFill>
          <p:spPr>
            <a:xfrm>
              <a:off x="2949677" y="1217103"/>
              <a:ext cx="687182" cy="946201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AFCCB256-DDB4-8E4B-AA82-8D1CC1A03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88" y="3550819"/>
            <a:ext cx="2046663" cy="2046663"/>
          </a:xfrm>
          <a:prstGeom prst="rect">
            <a:avLst/>
          </a:prstGeom>
        </p:spPr>
      </p:pic>
      <p:sp>
        <p:nvSpPr>
          <p:cNvPr id="33" name="Google Shape;411;p46">
            <a:extLst>
              <a:ext uri="{FF2B5EF4-FFF2-40B4-BE49-F238E27FC236}">
                <a16:creationId xmlns:a16="http://schemas.microsoft.com/office/drawing/2014/main" id="{F624114C-5B21-9643-96EB-59D883A163FB}"/>
              </a:ext>
            </a:extLst>
          </p:cNvPr>
          <p:cNvSpPr/>
          <p:nvPr/>
        </p:nvSpPr>
        <p:spPr>
          <a:xfrm rot="-5400000" flipH="1">
            <a:off x="5653395" y="1383736"/>
            <a:ext cx="1288045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vert="vert" wrap="square" lIns="91425" tIns="91425" rIns="91425" bIns="91425" anchor="ctr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P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as de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logements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au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nord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Bordeaux</a:t>
            </a:r>
          </a:p>
          <a:p>
            <a:pPr algn="r"/>
            <a:endParaRPr lang="en" sz="1300">
              <a:solidFill>
                <a:srgbClr val="FFFFFF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r"/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Forte concentration aux </a:t>
            </a:r>
            <a:r>
              <a:rPr lang="en" sz="1300" err="1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alentours</a:t>
            </a: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sym typeface="Roboto Condensed Light"/>
              </a:rPr>
              <a:t> de la Gironde</a:t>
            </a:r>
            <a:endParaRPr lang="fr-FR" sz="120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Google Shape;412;p46">
            <a:extLst>
              <a:ext uri="{FF2B5EF4-FFF2-40B4-BE49-F238E27FC236}">
                <a16:creationId xmlns:a16="http://schemas.microsoft.com/office/drawing/2014/main" id="{629BA0B1-6E08-5A48-AA16-E5451311A7BC}"/>
              </a:ext>
            </a:extLst>
          </p:cNvPr>
          <p:cNvCxnSpPr>
            <a:cxnSpLocks/>
          </p:cNvCxnSpPr>
          <p:nvPr/>
        </p:nvCxnSpPr>
        <p:spPr>
          <a:xfrm flipH="1">
            <a:off x="7595684" y="2868580"/>
            <a:ext cx="157015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0</TotalTime>
  <Words>400</Words>
  <Application>Microsoft Macintosh PowerPoint</Application>
  <PresentationFormat>Affichage à l'écran (16:9)</PresentationFormat>
  <Paragraphs>118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Exo 2</vt:lpstr>
      <vt:lpstr>Fira Sans Extra Condensed Medium</vt:lpstr>
      <vt:lpstr>Nunito Light</vt:lpstr>
      <vt:lpstr>Roboto</vt:lpstr>
      <vt:lpstr>Roboto Condensed</vt:lpstr>
      <vt:lpstr>Roboto Condensed Light</vt:lpstr>
      <vt:lpstr>Tech Newsletter XL by Slidesgo</vt:lpstr>
      <vt:lpstr>BIG DATA PROJECT  Soutenance Intermédiaire</vt:lpstr>
      <vt:lpstr>SOMMAIRE</vt:lpstr>
      <vt:lpstr>LE SUJET</vt:lpstr>
      <vt:lpstr>ANALYSE DU SUJET</vt:lpstr>
      <vt:lpstr>GESTION DE PROJET</vt:lpstr>
      <vt:lpstr>NOS OUTILS</vt:lpstr>
      <vt:lpstr>NOTRE AVANCEMENT</vt:lpstr>
      <vt:lpstr>ANALYSE ET TRAITEMENT DU JEU DE DONNÉES</vt:lpstr>
      <vt:lpstr>PREMIÈRE EXPLORATION DE DONNÉES</vt:lpstr>
      <vt:lpstr>PREMIÈRE EXPLORATION DE DONNÉES</vt:lpstr>
      <vt:lpstr>PREMIÈRE EXPLORATION DE DONNÉES</vt:lpstr>
      <vt:lpstr>CONFIGURATION HADOOP &amp; AWS</vt:lpstr>
      <vt:lpstr>LA SUITE DU PROJET</vt:lpstr>
      <vt:lpstr>CONCLUSIONS DE L’EXPLORATION</vt:lpstr>
      <vt:lpstr>CONFIGURATION  HADOOP, HDFS &amp; MONGODB</vt:lpstr>
      <vt:lpstr>MERCI POUR VOTRE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Thomas Romain JAULGEY</dc:creator>
  <cp:keywords/>
  <dc:description/>
  <cp:lastModifiedBy>Thomas Romain JAULGEY</cp:lastModifiedBy>
  <cp:revision>1</cp:revision>
  <dcterms:created xsi:type="dcterms:W3CDTF">2022-03-25T14:15:14Z</dcterms:created>
  <dcterms:modified xsi:type="dcterms:W3CDTF">2022-03-29T19:56:08Z</dcterms:modified>
  <cp:category/>
</cp:coreProperties>
</file>